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70" r:id="rId13"/>
    <p:sldId id="267" r:id="rId14"/>
    <p:sldId id="268" r:id="rId15"/>
    <p:sldId id="276" r:id="rId16"/>
    <p:sldId id="269" r:id="rId17"/>
    <p:sldId id="271" r:id="rId18"/>
    <p:sldId id="272" r:id="rId19"/>
    <p:sldId id="273" r:id="rId20"/>
    <p:sldId id="274" r:id="rId21"/>
    <p:sldId id="275" r:id="rId22"/>
    <p:sldId id="277"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973"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898EE8-BCE2-4A6F-9CCB-0DA4CB601CA6}"/>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7AF242BA-9198-457D-B662-F5D1669DF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68027916-F64C-4D11-97B8-B19202D461C4}"/>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B1DB0047-F0E8-4FAA-98BD-1FCC1A399A3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8E76675-6431-4E15-85AA-CF4626D43803}"/>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756003067"/>
      </p:ext>
    </p:extLst>
  </p:cSld>
  <p:clrMapOvr>
    <a:masterClrMapping/>
  </p:clrMapOvr>
  <p:transitio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72463CE-6813-49E6-9BD7-50522360967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27F0B24-BCB2-4ED1-8E8A-C952C9F8039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4721C93-20A7-45F3-8DE3-5244F481478F}"/>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2C617433-9E4E-446D-A291-0B29B5DBDFD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5859237-D174-4E94-A8BB-9BC82D72337E}"/>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1406164530"/>
      </p:ext>
    </p:extLst>
  </p:cSld>
  <p:clrMapOvr>
    <a:masterClrMapping/>
  </p:clrMapOvr>
  <p:transitio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0DF7188-6F05-4A55-866F-02F437D489C6}"/>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2E39BD8-5FA3-455A-8753-9101EC53D843}"/>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77DF841-39B4-4F70-BD45-F4E39909B321}"/>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FAFC0E65-D5F6-41E2-B36D-53C456A826B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6563350-BC6E-4933-BCB4-D1A661677459}"/>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1097570737"/>
      </p:ext>
    </p:extLst>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3C9C18-883A-4257-9C5C-AEDDFDF0C4C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EC73BDE-6EEF-484D-B7BD-86FCAA99C4E9}"/>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2D1D2DE-AFE8-4BDA-BD9A-B63E3F993CEB}"/>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7E49C716-C547-4F98-B454-50D4841C05F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5EB0FFC-0820-4ABE-B8E5-4D9924EA1AA5}"/>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3364436984"/>
      </p:ext>
    </p:extLst>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1306C3F-0076-424B-AD6F-C01A36CF5D46}"/>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5D3234E-1EB0-4EB4-B27F-7F9B682DE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45DAF3E8-EA25-430A-A3AA-130D20DC2D3E}"/>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79E9C14A-E014-4641-B893-8496BA646E3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384B958-167C-459D-8D2F-9B5EF30805A1}"/>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3348561263"/>
      </p:ext>
    </p:extLst>
  </p:cSld>
  <p:clrMapOvr>
    <a:masterClrMapping/>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00EF92C-19A2-4A4E-9921-B5C7416FBDE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6789659-FDAF-4F9F-B8BB-8C64A5088070}"/>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1827FD97-1BAF-4548-845D-435DBE687E25}"/>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391A8FAB-4BD8-4513-BA47-E0FAD4FB79CE}"/>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6" name="מציין מיקום של כותרת תחתונה 5">
            <a:extLst>
              <a:ext uri="{FF2B5EF4-FFF2-40B4-BE49-F238E27FC236}">
                <a16:creationId xmlns:a16="http://schemas.microsoft.com/office/drawing/2014/main" id="{7231F84A-EFA4-4831-BF99-0C34B76D6B3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030ED00-86C2-48D1-9853-7AACF0D58073}"/>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107178501"/>
      </p:ext>
    </p:extLst>
  </p:cSld>
  <p:clrMapOvr>
    <a:masterClrMapping/>
  </p:clrMapOvr>
  <p:transitio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BCEF71A-5C84-4571-AE64-ACF413BF2B2F}"/>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10D1055-F236-4E7D-9709-C146F64D04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BF344C93-70EB-41B6-BA58-1C53BAEC8A8B}"/>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684157F-6FDB-48C7-AAFE-BF78E60294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88EC60A-90D0-4B3F-A80D-41BD371A09A3}"/>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B854AD6-0D29-4A3E-90CA-A107D8D2E35D}"/>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8" name="מציין מיקום של כותרת תחתונה 7">
            <a:extLst>
              <a:ext uri="{FF2B5EF4-FFF2-40B4-BE49-F238E27FC236}">
                <a16:creationId xmlns:a16="http://schemas.microsoft.com/office/drawing/2014/main" id="{4D9E616D-EFFB-441D-9463-5084A1A047C8}"/>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33E68762-A1BE-49F5-864D-3949BB320C23}"/>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881331928"/>
      </p:ext>
    </p:extLst>
  </p:cSld>
  <p:clrMapOvr>
    <a:masterClrMapping/>
  </p:clrMapOvr>
  <p:transitio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B3ADF8D-D212-4170-B2EF-215DD734CF6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0FEDBC7-1FCB-49B9-A7AE-017AD5FD379E}"/>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4" name="מציין מיקום של כותרת תחתונה 3">
            <a:extLst>
              <a:ext uri="{FF2B5EF4-FFF2-40B4-BE49-F238E27FC236}">
                <a16:creationId xmlns:a16="http://schemas.microsoft.com/office/drawing/2014/main" id="{71989973-7ECC-477D-B6C7-8218FDD545D3}"/>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0C6ABB0-7868-45B0-85DF-A25A9A69DBF9}"/>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2197726961"/>
      </p:ext>
    </p:extLst>
  </p:cSld>
  <p:clrMapOvr>
    <a:masterClrMapping/>
  </p:clrMapOvr>
  <p:transitio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9DC20088-1947-409E-B8EF-73998D0E72FA}"/>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3" name="מציין מיקום של כותרת תחתונה 2">
            <a:extLst>
              <a:ext uri="{FF2B5EF4-FFF2-40B4-BE49-F238E27FC236}">
                <a16:creationId xmlns:a16="http://schemas.microsoft.com/office/drawing/2014/main" id="{EFD6F059-E26D-47DA-9A87-0720188C6D29}"/>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A29C9898-7056-4CD5-8BB3-C8DF7F19750E}"/>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3300691260"/>
      </p:ext>
    </p:extLst>
  </p:cSld>
  <p:clrMapOvr>
    <a:masterClrMapping/>
  </p:clrMapOvr>
  <p:transitio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34E953A-320A-4F17-B010-2FE5D3D126C6}"/>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55CB1BE-292A-430B-A9E0-29005672AA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FEFF8A98-F644-430F-899B-E5414C3F59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FF1E3A4-8B1C-48D1-8234-D05302BEBFEE}"/>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6" name="מציין מיקום של כותרת תחתונה 5">
            <a:extLst>
              <a:ext uri="{FF2B5EF4-FFF2-40B4-BE49-F238E27FC236}">
                <a16:creationId xmlns:a16="http://schemas.microsoft.com/office/drawing/2014/main" id="{79C592B2-D570-457B-B234-7B19DC030462}"/>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4CA10C4-60C9-40C0-BD25-347F014BA9D1}"/>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3105284504"/>
      </p:ext>
    </p:extLst>
  </p:cSld>
  <p:clrMapOvr>
    <a:masterClrMapping/>
  </p:clrMapOvr>
  <p:transitio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A18A63-1231-447C-93E1-EAF9E5AC6AB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0BC2315-2E71-4050-B82D-D20380BE64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E10BDA53-8FD6-417B-9B6E-246A7D27B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6365911-C7B3-48CA-81B8-E082393A208B}"/>
              </a:ext>
            </a:extLst>
          </p:cNvPr>
          <p:cNvSpPr>
            <a:spLocks noGrp="1"/>
          </p:cNvSpPr>
          <p:nvPr>
            <p:ph type="dt" sz="half" idx="10"/>
          </p:nvPr>
        </p:nvSpPr>
        <p:spPr/>
        <p:txBody>
          <a:bodyPr/>
          <a:lstStyle/>
          <a:p>
            <a:fld id="{E93D57CD-6BFB-4798-B011-AEEC7A77FCA0}" type="datetimeFigureOut">
              <a:rPr lang="he-IL" smtClean="0"/>
              <a:t>א'/אב/תש"ף</a:t>
            </a:fld>
            <a:endParaRPr lang="he-IL"/>
          </a:p>
        </p:txBody>
      </p:sp>
      <p:sp>
        <p:nvSpPr>
          <p:cNvPr id="6" name="מציין מיקום של כותרת תחתונה 5">
            <a:extLst>
              <a:ext uri="{FF2B5EF4-FFF2-40B4-BE49-F238E27FC236}">
                <a16:creationId xmlns:a16="http://schemas.microsoft.com/office/drawing/2014/main" id="{61872C17-F677-4444-ACB9-C3FFD2B56B8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8EB4F56-D954-4608-B58E-7BACB806722B}"/>
              </a:ext>
            </a:extLst>
          </p:cNvPr>
          <p:cNvSpPr>
            <a:spLocks noGrp="1"/>
          </p:cNvSpPr>
          <p:nvPr>
            <p:ph type="sldNum" sz="quarter" idx="12"/>
          </p:nvPr>
        </p:nvSpPr>
        <p:spPr/>
        <p:txBody>
          <a:bodyPr/>
          <a:lstStyle/>
          <a:p>
            <a:fld id="{9C36381E-416C-47E5-9C04-ED8B9108D5EE}" type="slidenum">
              <a:rPr lang="he-IL" smtClean="0"/>
              <a:t>‹#›</a:t>
            </a:fld>
            <a:endParaRPr lang="he-IL"/>
          </a:p>
        </p:txBody>
      </p:sp>
    </p:spTree>
    <p:extLst>
      <p:ext uri="{BB962C8B-B14F-4D97-AF65-F5344CB8AC3E}">
        <p14:creationId xmlns:p14="http://schemas.microsoft.com/office/powerpoint/2010/main" val="3324772693"/>
      </p:ext>
    </p:extLst>
  </p:cSld>
  <p:clrMapOvr>
    <a:masterClrMapping/>
  </p:clrMapOvr>
  <p:transition spd="med">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417DE81-072D-46FF-8377-F759C9DDBA2D}"/>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FA7EE58-71CA-48D6-AFAE-FAE36700630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0CFEF3D-BD56-4B8F-BCB7-03327CAD0E1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3D57CD-6BFB-4798-B011-AEEC7A77FCA0}" type="datetimeFigureOut">
              <a:rPr lang="he-IL" smtClean="0"/>
              <a:t>א'/אב/תש"ף</a:t>
            </a:fld>
            <a:endParaRPr lang="he-IL"/>
          </a:p>
        </p:txBody>
      </p:sp>
      <p:sp>
        <p:nvSpPr>
          <p:cNvPr id="5" name="מציין מיקום של כותרת תחתונה 4">
            <a:extLst>
              <a:ext uri="{FF2B5EF4-FFF2-40B4-BE49-F238E27FC236}">
                <a16:creationId xmlns:a16="http://schemas.microsoft.com/office/drawing/2014/main" id="{69CCAF09-8321-4CC5-BED1-40A71CF425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17614B1D-A07D-4802-BA6B-9625D930B01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36381E-416C-47E5-9C04-ED8B9108D5EE}" type="slidenum">
              <a:rPr lang="he-IL" smtClean="0"/>
              <a:t>‹#›</a:t>
            </a:fld>
            <a:endParaRPr lang="he-IL"/>
          </a:p>
        </p:txBody>
      </p:sp>
    </p:spTree>
    <p:extLst>
      <p:ext uri="{BB962C8B-B14F-4D97-AF65-F5344CB8AC3E}">
        <p14:creationId xmlns:p14="http://schemas.microsoft.com/office/powerpoint/2010/main" val="386618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dir="r"/>
  </p:transition>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ozma.org.i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EFA283-1E3D-4717-AC67-E65CC877DD44}"/>
              </a:ext>
            </a:extLst>
          </p:cNvPr>
          <p:cNvSpPr>
            <a:spLocks noGrp="1"/>
          </p:cNvSpPr>
          <p:nvPr>
            <p:ph type="ctrTitle"/>
          </p:nvPr>
        </p:nvSpPr>
        <p:spPr/>
        <p:txBody>
          <a:bodyPr/>
          <a:lstStyle/>
          <a:p>
            <a:r>
              <a:rPr lang="he-IL" b="1" dirty="0"/>
              <a:t>מתמודדים ומשפחות: </a:t>
            </a:r>
            <a:br>
              <a:rPr lang="he-IL" b="1" dirty="0"/>
            </a:br>
            <a:r>
              <a:rPr lang="he-IL" b="1" dirty="0"/>
              <a:t>על המסע מהדרה להכלה</a:t>
            </a:r>
          </a:p>
        </p:txBody>
      </p:sp>
      <p:sp>
        <p:nvSpPr>
          <p:cNvPr id="3" name="כותרת משנה 2">
            <a:extLst>
              <a:ext uri="{FF2B5EF4-FFF2-40B4-BE49-F238E27FC236}">
                <a16:creationId xmlns:a16="http://schemas.microsoft.com/office/drawing/2014/main" id="{4DF5BCE3-7BB5-481E-8692-4FB28755D73D}"/>
              </a:ext>
            </a:extLst>
          </p:cNvPr>
          <p:cNvSpPr>
            <a:spLocks noGrp="1"/>
          </p:cNvSpPr>
          <p:nvPr>
            <p:ph type="subTitle" idx="1"/>
          </p:nvPr>
        </p:nvSpPr>
        <p:spPr/>
        <p:txBody>
          <a:bodyPr/>
          <a:lstStyle/>
          <a:p>
            <a:r>
              <a:rPr lang="he-IL" b="1" dirty="0"/>
              <a:t>יום עיון מרכזי </a:t>
            </a:r>
            <a:r>
              <a:rPr lang="he-IL" b="1" dirty="0" err="1"/>
              <a:t>יה"ל</a:t>
            </a:r>
            <a:r>
              <a:rPr lang="he-IL" b="1" dirty="0"/>
              <a:t> – שווים ושווים פחות?</a:t>
            </a:r>
          </a:p>
          <a:p>
            <a:r>
              <a:rPr lang="he-IL" b="1" dirty="0"/>
              <a:t>יוני 2020</a:t>
            </a:r>
          </a:p>
          <a:p>
            <a:r>
              <a:rPr lang="he-IL" b="1" dirty="0"/>
              <a:t>ריבי צוק, יו"ר עמותת עוצמה</a:t>
            </a:r>
          </a:p>
        </p:txBody>
      </p:sp>
    </p:spTree>
    <p:extLst>
      <p:ext uri="{BB962C8B-B14F-4D97-AF65-F5344CB8AC3E}">
        <p14:creationId xmlns:p14="http://schemas.microsoft.com/office/powerpoint/2010/main" val="1478460"/>
      </p:ext>
    </p:extLst>
  </p:cSld>
  <p:clrMapOvr>
    <a:masterClrMapping/>
  </p:clrMapOvr>
  <p:transition spd="med">
    <p:pull dir="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81E962-B7EB-437A-97AC-EAD1E69614BB}"/>
              </a:ext>
            </a:extLst>
          </p:cNvPr>
          <p:cNvSpPr>
            <a:spLocks noGrp="1"/>
          </p:cNvSpPr>
          <p:nvPr>
            <p:ph type="title"/>
          </p:nvPr>
        </p:nvSpPr>
        <p:spPr>
          <a:xfrm>
            <a:off x="257453" y="365125"/>
            <a:ext cx="11860566" cy="1325563"/>
          </a:xfrm>
        </p:spPr>
        <p:txBody>
          <a:bodyPr/>
          <a:lstStyle/>
          <a:p>
            <a:pPr algn="ctr"/>
            <a:r>
              <a:rPr lang="he-IL" b="1" dirty="0"/>
              <a:t>הציפיה שנכזבה– למה עדיין קשה מורכב ובלתי אפשרי</a:t>
            </a:r>
          </a:p>
        </p:txBody>
      </p:sp>
      <p:sp>
        <p:nvSpPr>
          <p:cNvPr id="3" name="מציין מיקום תוכן 2">
            <a:extLst>
              <a:ext uri="{FF2B5EF4-FFF2-40B4-BE49-F238E27FC236}">
                <a16:creationId xmlns:a16="http://schemas.microsoft.com/office/drawing/2014/main" id="{523D29E0-3133-41D9-90A3-362AAF9D9B4B}"/>
              </a:ext>
            </a:extLst>
          </p:cNvPr>
          <p:cNvSpPr>
            <a:spLocks noGrp="1"/>
          </p:cNvSpPr>
          <p:nvPr>
            <p:ph idx="1"/>
          </p:nvPr>
        </p:nvSpPr>
        <p:spPr/>
        <p:txBody>
          <a:bodyPr>
            <a:normAutofit/>
          </a:bodyPr>
          <a:lstStyle/>
          <a:p>
            <a:pPr marL="0" indent="0" algn="just">
              <a:buNone/>
            </a:pPr>
            <a:r>
              <a:rPr lang="he-IL" dirty="0"/>
              <a:t>תשובה אחת –  בנייתם של שירותים תהא תמיד מאחור, מפגרת אחרי האידאות הנכונות. אנחנו צריכים זמן.</a:t>
            </a:r>
          </a:p>
          <a:p>
            <a:pPr marL="0" indent="0">
              <a:buNone/>
            </a:pPr>
            <a:r>
              <a:rPr lang="he-IL" sz="2000" dirty="0"/>
              <a:t>החזון של שירות בריאות נפש שלו שלושה אדנים, שירות ביו – פסיכו – סוציאלי כבר כאן.</a:t>
            </a:r>
          </a:p>
          <a:p>
            <a:pPr marL="0" indent="0">
              <a:buNone/>
            </a:pPr>
            <a:r>
              <a:rPr lang="he-IL" sz="2000" dirty="0"/>
              <a:t>יש להמשיך ולפתחם תוך אינטגרציה בין הרכיבים השונים לשירות בריאות נפש אחד, כולל ומתואם. </a:t>
            </a:r>
          </a:p>
          <a:p>
            <a:pPr marL="0" indent="0">
              <a:buNone/>
            </a:pPr>
            <a:r>
              <a:rPr lang="he-IL" sz="2000" dirty="0"/>
              <a:t>יש לפעול להענקתו של שירות כוללני ומתואם למתמודד על דרך מינויים של מנהלי מקרה. </a:t>
            </a:r>
          </a:p>
          <a:p>
            <a:pPr marL="0" indent="0">
              <a:buNone/>
            </a:pPr>
            <a:r>
              <a:rPr lang="he-IL" sz="2000" dirty="0"/>
              <a:t>יש למנוע את ההתנפצות אל מול החומות המפרידות בין המשרדים הממשלתיים השונים והגורמים השונים המספקים את השירותים. </a:t>
            </a:r>
          </a:p>
          <a:p>
            <a:pPr marL="0" indent="0" algn="just">
              <a:buNone/>
            </a:pPr>
            <a:r>
              <a:rPr lang="he-IL" dirty="0"/>
              <a:t>תשובה נוספת ואחרת - שירותי בריאות נפש ראויים מצריכים פתרון משביע רצון למתח ולהתנגשות שבין קידוש הרצון והאוטונומיה, לבין התוצאות הקשות שהם טומנים בחובם, לפחות בשים לב למפת השירותים </a:t>
            </a:r>
            <a:r>
              <a:rPr lang="he-IL" dirty="0" err="1"/>
              <a:t>דהיום</a:t>
            </a:r>
            <a:r>
              <a:rPr lang="he-IL" dirty="0"/>
              <a:t>.</a:t>
            </a:r>
          </a:p>
        </p:txBody>
      </p:sp>
    </p:spTree>
    <p:extLst>
      <p:ext uri="{BB962C8B-B14F-4D97-AF65-F5344CB8AC3E}">
        <p14:creationId xmlns:p14="http://schemas.microsoft.com/office/powerpoint/2010/main" val="1540897961"/>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855AEE-1BF8-4FFE-925B-58A2706E48CF}"/>
              </a:ext>
            </a:extLst>
          </p:cNvPr>
          <p:cNvSpPr>
            <a:spLocks noGrp="1"/>
          </p:cNvSpPr>
          <p:nvPr>
            <p:ph type="title"/>
          </p:nvPr>
        </p:nvSpPr>
        <p:spPr>
          <a:xfrm>
            <a:off x="838200" y="365126"/>
            <a:ext cx="10515600" cy="1126324"/>
          </a:xfrm>
        </p:spPr>
        <p:txBody>
          <a:bodyPr/>
          <a:lstStyle/>
          <a:p>
            <a:pPr algn="ctr"/>
            <a:r>
              <a:rPr lang="he-IL" b="1" dirty="0"/>
              <a:t>אוטונומיה ושוויון – התנגשות מובנית?</a:t>
            </a:r>
          </a:p>
        </p:txBody>
      </p:sp>
      <p:sp>
        <p:nvSpPr>
          <p:cNvPr id="3" name="מציין מיקום תוכן 2">
            <a:extLst>
              <a:ext uri="{FF2B5EF4-FFF2-40B4-BE49-F238E27FC236}">
                <a16:creationId xmlns:a16="http://schemas.microsoft.com/office/drawing/2014/main" id="{9CED7B31-CC64-4716-B588-0D1355EE2C7E}"/>
              </a:ext>
            </a:extLst>
          </p:cNvPr>
          <p:cNvSpPr>
            <a:spLocks noGrp="1"/>
          </p:cNvSpPr>
          <p:nvPr>
            <p:ph idx="1"/>
          </p:nvPr>
        </p:nvSpPr>
        <p:spPr/>
        <p:txBody>
          <a:bodyPr>
            <a:normAutofit fontScale="85000" lnSpcReduction="10000"/>
          </a:bodyPr>
          <a:lstStyle/>
          <a:p>
            <a:pPr marL="0" indent="0" algn="just">
              <a:buNone/>
            </a:pPr>
            <a:r>
              <a:rPr lang="he-IL" dirty="0"/>
              <a:t>האמנה נמנעה מהגדרתו של אדם עם מוגבלות, אך מציינת כי מדובר במי שהשתלבותם המלאה בחברה, בשוויון עם אחרים, עלולה להימנע כתוצאה מיחסי גומלין עם מחסומים שונים על רקע לקותם.</a:t>
            </a:r>
          </a:p>
          <a:p>
            <a:pPr marL="0" indent="0" algn="just">
              <a:buNone/>
            </a:pPr>
            <a:endParaRPr lang="he-IL" dirty="0"/>
          </a:p>
          <a:p>
            <a:pPr marL="0" indent="0" algn="just">
              <a:buNone/>
            </a:pPr>
            <a:r>
              <a:rPr lang="he-IL" dirty="0"/>
              <a:t>התביעה לשוויון זכויות לאנשים עם מוגבלות הינה התביעה להסרתם של אותם חסמים.</a:t>
            </a:r>
          </a:p>
          <a:p>
            <a:pPr marL="0" indent="0" algn="just">
              <a:buNone/>
            </a:pPr>
            <a:endParaRPr lang="he-IL" dirty="0"/>
          </a:p>
          <a:p>
            <a:pPr marL="0" indent="0" algn="just">
              <a:buNone/>
            </a:pPr>
            <a:r>
              <a:rPr lang="he-IL" dirty="0"/>
              <a:t>תסמיני המוגבלות הנפשית גורמת לחסמים שניתן היה להתגבר עליהם בעזרת שירותי טיפול ושיקום, ובכך לא רק להפחית סבל, כי אם לקדם את השוויון וההשתלבות בחברה.</a:t>
            </a:r>
          </a:p>
          <a:p>
            <a:pPr marL="0" indent="0" algn="just">
              <a:buNone/>
            </a:pPr>
            <a:endParaRPr lang="he-IL" dirty="0"/>
          </a:p>
          <a:p>
            <a:pPr marL="0" indent="0" algn="just">
              <a:buNone/>
            </a:pPr>
            <a:r>
              <a:rPr lang="he-IL" dirty="0"/>
              <a:t>אולם, מרבית מתמודדי הנפש אינם צורכים את שירותי בריאות הנפש, רבים מהם מגלים התנגדות לכך, במיוחד במצבי הקיצון והמשבר של המחלה.</a:t>
            </a:r>
          </a:p>
          <a:p>
            <a:pPr marL="0" indent="0">
              <a:buNone/>
            </a:pPr>
            <a:endParaRPr lang="he-IL" dirty="0"/>
          </a:p>
          <a:p>
            <a:pPr marL="0" indent="0">
              <a:buNone/>
            </a:pPr>
            <a:endParaRPr lang="he-IL" dirty="0"/>
          </a:p>
          <a:p>
            <a:pPr marL="0" indent="0">
              <a:buNone/>
            </a:pPr>
            <a:endParaRPr lang="he-IL" dirty="0"/>
          </a:p>
        </p:txBody>
      </p:sp>
    </p:spTree>
    <p:extLst>
      <p:ext uri="{BB962C8B-B14F-4D97-AF65-F5344CB8AC3E}">
        <p14:creationId xmlns:p14="http://schemas.microsoft.com/office/powerpoint/2010/main" val="711115211"/>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7E4F47-D813-4C02-8481-36B4C60D52A0}"/>
              </a:ext>
            </a:extLst>
          </p:cNvPr>
          <p:cNvSpPr>
            <a:spLocks noGrp="1"/>
          </p:cNvSpPr>
          <p:nvPr>
            <p:ph type="title"/>
          </p:nvPr>
        </p:nvSpPr>
        <p:spPr/>
        <p:txBody>
          <a:bodyPr>
            <a:normAutofit/>
          </a:bodyPr>
          <a:lstStyle/>
          <a:p>
            <a:pPr algn="ctr"/>
            <a:r>
              <a:rPr lang="he-IL" sz="4000" b="1" dirty="0"/>
              <a:t>על המודעות למוגבלות ועל היקף הטיפול בבריאות הנפש</a:t>
            </a:r>
          </a:p>
        </p:txBody>
      </p:sp>
      <p:sp>
        <p:nvSpPr>
          <p:cNvPr id="3" name="מציין מיקום תוכן 2">
            <a:extLst>
              <a:ext uri="{FF2B5EF4-FFF2-40B4-BE49-F238E27FC236}">
                <a16:creationId xmlns:a16="http://schemas.microsoft.com/office/drawing/2014/main" id="{5FE7C472-9D29-490C-8962-110DEB7AEC5C}"/>
              </a:ext>
            </a:extLst>
          </p:cNvPr>
          <p:cNvSpPr>
            <a:spLocks noGrp="1"/>
          </p:cNvSpPr>
          <p:nvPr>
            <p:ph idx="1"/>
          </p:nvPr>
        </p:nvSpPr>
        <p:spPr/>
        <p:txBody>
          <a:bodyPr>
            <a:normAutofit/>
          </a:bodyPr>
          <a:lstStyle/>
          <a:p>
            <a:pPr algn="just"/>
            <a:endParaRPr lang="he-IL" sz="2400" dirty="0"/>
          </a:p>
          <a:p>
            <a:pPr algn="just"/>
            <a:r>
              <a:rPr lang="he-IL" sz="2400" dirty="0"/>
              <a:t>חוסר מודעות למחלה הינו מאפיין של המוגבלות הנפשית. איננו מדברים על הכחשה, כי אם מה שמכונה </a:t>
            </a:r>
            <a:r>
              <a:rPr lang="he-IL" sz="2400" dirty="0" err="1"/>
              <a:t>אנוזגנוזיה</a:t>
            </a:r>
            <a:r>
              <a:rPr lang="he-IL" sz="2400" dirty="0"/>
              <a:t> – חוסר מודעות והעדרה של תובנה. כ-60% מהחולים בסכיזופרניה מאמינים שאינם לוקים בהפרעה נפשית. מאפיין זה שכיח גם בהפרעות הנפשיות האחרות. חוסר המודעות או העדרה של תובנה יכול שיתקיים </a:t>
            </a:r>
            <a:r>
              <a:rPr lang="he-IL" sz="2400" dirty="0" err="1"/>
              <a:t>במימדים</a:t>
            </a:r>
            <a:r>
              <a:rPr lang="he-IL" sz="2400" dirty="0"/>
              <a:t> שונים, ובכלל זה בעניין ההכרה בקיומה של מחלה, או היכולת לסווג </a:t>
            </a:r>
            <a:r>
              <a:rPr lang="he-IL" sz="2400" dirty="0" err="1"/>
              <a:t>ארועים</a:t>
            </a:r>
            <a:r>
              <a:rPr lang="he-IL" sz="2400" dirty="0"/>
              <a:t> חריגים </a:t>
            </a:r>
            <a:r>
              <a:rPr lang="he-IL" sz="2400" dirty="0" err="1"/>
              <a:t>כפתלוגיים</a:t>
            </a:r>
            <a:r>
              <a:rPr lang="he-IL" sz="2400" dirty="0"/>
              <a:t>. (</a:t>
            </a:r>
            <a:r>
              <a:rPr lang="en-US" sz="2400" dirty="0" err="1"/>
              <a:t>Gillee</a:t>
            </a:r>
            <a:r>
              <a:rPr lang="en-US" sz="2400" dirty="0"/>
              <a:t> &amp; Greenwood &amp; David, 2010</a:t>
            </a:r>
            <a:r>
              <a:rPr lang="he-IL" sz="2400" dirty="0"/>
              <a:t>).</a:t>
            </a:r>
            <a:endParaRPr lang="en-US" sz="2400" dirty="0"/>
          </a:p>
          <a:p>
            <a:pPr algn="just"/>
            <a:r>
              <a:rPr lang="he-IL" sz="2400" dirty="0"/>
              <a:t>לכל אלה השפעה ישירה על הכושר לקבלתה של החלטה מושכלת בעניין ההסכמה לקבלתם של שירותי בריאות נפש ועל צריכתם של שירותים אלה.</a:t>
            </a:r>
            <a:endParaRPr lang="en-US" sz="2400" dirty="0"/>
          </a:p>
          <a:p>
            <a:r>
              <a:rPr lang="he-IL" sz="2400" dirty="0"/>
              <a:t>ואכן ממחקרים במדינות המערב עולה כי רק כמחצית מחולי התחלואה הקשה, ואף פחות מכך קיבלו שירותי בריאות נפש בשנה שקדמה למדידה</a:t>
            </a:r>
            <a:r>
              <a:rPr lang="he-IL" dirty="0"/>
              <a:t>.</a:t>
            </a:r>
          </a:p>
        </p:txBody>
      </p:sp>
    </p:spTree>
    <p:extLst>
      <p:ext uri="{BB962C8B-B14F-4D97-AF65-F5344CB8AC3E}">
        <p14:creationId xmlns:p14="http://schemas.microsoft.com/office/powerpoint/2010/main" val="933160014"/>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BA90B13-592B-4033-8F40-C7B9E66CC819}"/>
              </a:ext>
            </a:extLst>
          </p:cNvPr>
          <p:cNvSpPr>
            <a:spLocks noGrp="1"/>
          </p:cNvSpPr>
          <p:nvPr>
            <p:ph type="title"/>
          </p:nvPr>
        </p:nvSpPr>
        <p:spPr/>
        <p:txBody>
          <a:bodyPr/>
          <a:lstStyle/>
          <a:p>
            <a:pPr algn="ctr"/>
            <a:r>
              <a:rPr lang="he-IL" b="1" dirty="0"/>
              <a:t>פרדוקס האוטונומיה – האם גזירת גורל?</a:t>
            </a:r>
          </a:p>
        </p:txBody>
      </p:sp>
      <p:sp>
        <p:nvSpPr>
          <p:cNvPr id="3" name="מציין מיקום תוכן 2">
            <a:extLst>
              <a:ext uri="{FF2B5EF4-FFF2-40B4-BE49-F238E27FC236}">
                <a16:creationId xmlns:a16="http://schemas.microsoft.com/office/drawing/2014/main" id="{2CCCC832-4BEA-4478-BDF9-9177D222DA16}"/>
              </a:ext>
            </a:extLst>
          </p:cNvPr>
          <p:cNvSpPr>
            <a:spLocks noGrp="1"/>
          </p:cNvSpPr>
          <p:nvPr>
            <p:ph idx="1"/>
          </p:nvPr>
        </p:nvSpPr>
        <p:spPr/>
        <p:txBody>
          <a:bodyPr>
            <a:normAutofit fontScale="77500" lnSpcReduction="20000"/>
          </a:bodyPr>
          <a:lstStyle/>
          <a:p>
            <a:pPr marL="0" indent="0" algn="just">
              <a:buNone/>
            </a:pPr>
            <a:endParaRPr lang="he-IL" dirty="0"/>
          </a:p>
          <a:p>
            <a:pPr marL="0" indent="0" algn="just">
              <a:buNone/>
            </a:pPr>
            <a:r>
              <a:rPr lang="he-IL" dirty="0"/>
              <a:t>החיים השוויוניים בקהילה מצריכים הסרתם של חסמים הנובעים מהמוגבלות, שירותי בריאות הנפש יכולים לסייע בכך באופן מהותי, המתמודדים, כחלק ממוגבלותם לא יכולים לראות זאת. </a:t>
            </a:r>
          </a:p>
          <a:p>
            <a:pPr marL="0" indent="0" algn="just">
              <a:buNone/>
            </a:pPr>
            <a:r>
              <a:rPr lang="he-IL" dirty="0"/>
              <a:t>אנשי זכויות האדם אומרים: רצונו של אדם כבודו, אנו לא אמונים על טובתו, החירות והאוטונומיה הן זכויות על. </a:t>
            </a:r>
          </a:p>
          <a:p>
            <a:pPr marL="0" indent="0" algn="just">
              <a:buNone/>
            </a:pPr>
            <a:r>
              <a:rPr lang="he-IL" dirty="0"/>
              <a:t>כיצד נמצא דרך להעניק למתמודדים עם מגבלה נפשית כלים להתגבר עליה ובכך לקדם את שוויונם?</a:t>
            </a:r>
            <a:endParaRPr lang="en-US" dirty="0"/>
          </a:p>
          <a:p>
            <a:pPr marL="0" indent="0" algn="just">
              <a:buNone/>
            </a:pPr>
            <a:r>
              <a:rPr lang="he-IL" dirty="0"/>
              <a:t>האם נגזר עלינו לנוע בעולם בינארי, בו או שהמתמודד נדרש ליזום ולבקש את קבלתם אל שירותי בריאות נפש בקשה או שקבלתם נכפית עליו, במלוא העוצמה, באמצעות פטיש האשפוז הכפוי ?</a:t>
            </a:r>
          </a:p>
          <a:p>
            <a:pPr marL="0" indent="0" algn="just">
              <a:buNone/>
            </a:pPr>
            <a:r>
              <a:rPr lang="he-IL" dirty="0"/>
              <a:t>האם הכללים החלים בעניין זה משביעי רצון?</a:t>
            </a:r>
          </a:p>
          <a:p>
            <a:pPr marL="0" indent="0" algn="just">
              <a:buNone/>
            </a:pPr>
            <a:r>
              <a:rPr lang="he-IL" dirty="0"/>
              <a:t> כיצד ניתן לשנות ממצב הדברים בו אנשים חוזרים ומקבלים החלטות שהינן לכאורה ועל פניו כנגד האינטרס האישי שלהם, שיש בהן לפגוע בבריאותם וברווחתם?</a:t>
            </a:r>
          </a:p>
          <a:p>
            <a:pPr marL="0" indent="0" algn="just">
              <a:buNone/>
            </a:pPr>
            <a:r>
              <a:rPr lang="he-IL" dirty="0"/>
              <a:t>זה הפיל שבחדר, פה נעוץ המפתח להתקדמות משמעותית במסע מהדרה להכלה. </a:t>
            </a:r>
          </a:p>
          <a:p>
            <a:pPr marL="0" indent="0">
              <a:buNone/>
            </a:pPr>
            <a:endParaRPr lang="he-IL" dirty="0"/>
          </a:p>
          <a:p>
            <a:endParaRPr lang="he-IL" dirty="0"/>
          </a:p>
        </p:txBody>
      </p:sp>
    </p:spTree>
    <p:extLst>
      <p:ext uri="{BB962C8B-B14F-4D97-AF65-F5344CB8AC3E}">
        <p14:creationId xmlns:p14="http://schemas.microsoft.com/office/powerpoint/2010/main" val="739456350"/>
      </p:ext>
    </p:extLst>
  </p:cSld>
  <p:clrMapOvr>
    <a:masterClrMapping/>
  </p:clrMapOvr>
  <p:transition spd="med">
    <p:pull dir="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D272D8-2EE2-46E6-AE49-9575B3DAF6F5}"/>
              </a:ext>
            </a:extLst>
          </p:cNvPr>
          <p:cNvSpPr>
            <a:spLocks noGrp="1"/>
          </p:cNvSpPr>
          <p:nvPr>
            <p:ph type="title"/>
          </p:nvPr>
        </p:nvSpPr>
        <p:spPr>
          <a:xfrm>
            <a:off x="838200" y="365126"/>
            <a:ext cx="10515600" cy="851116"/>
          </a:xfrm>
        </p:spPr>
        <p:txBody>
          <a:bodyPr/>
          <a:lstStyle/>
          <a:p>
            <a:pPr algn="ctr"/>
            <a:r>
              <a:rPr lang="he-IL" b="1" dirty="0"/>
              <a:t>פיצוחו של פרדוקס האוטונומיה</a:t>
            </a:r>
          </a:p>
        </p:txBody>
      </p:sp>
      <p:sp>
        <p:nvSpPr>
          <p:cNvPr id="3" name="מציין מיקום תוכן 2">
            <a:extLst>
              <a:ext uri="{FF2B5EF4-FFF2-40B4-BE49-F238E27FC236}">
                <a16:creationId xmlns:a16="http://schemas.microsoft.com/office/drawing/2014/main" id="{EAD412A1-788A-4CC5-B4DD-2678318D16CD}"/>
              </a:ext>
            </a:extLst>
          </p:cNvPr>
          <p:cNvSpPr>
            <a:spLocks noGrp="1"/>
          </p:cNvSpPr>
          <p:nvPr>
            <p:ph idx="1"/>
          </p:nvPr>
        </p:nvSpPr>
        <p:spPr>
          <a:xfrm>
            <a:off x="346229" y="1367160"/>
            <a:ext cx="11007571" cy="5311936"/>
          </a:xfrm>
        </p:spPr>
        <p:txBody>
          <a:bodyPr>
            <a:normAutofit/>
          </a:bodyPr>
          <a:lstStyle/>
          <a:p>
            <a:endParaRPr lang="he-IL" b="1" dirty="0"/>
          </a:p>
          <a:p>
            <a:pPr marL="0" indent="0" algn="just">
              <a:buNone/>
            </a:pPr>
            <a:r>
              <a:rPr lang="he-IL" sz="2400" b="1" dirty="0"/>
              <a:t>   </a:t>
            </a:r>
            <a:r>
              <a:rPr lang="he-IL" sz="2400" dirty="0"/>
              <a:t>פיצוחו של פרדוקס האוטונומיה, מחייב גמישות תפיסתית ואת כינונם של שירותי בריאות נפש נוספים וחדשניים.</a:t>
            </a:r>
          </a:p>
          <a:p>
            <a:pPr marL="0" indent="0" algn="just">
              <a:buNone/>
            </a:pPr>
            <a:r>
              <a:rPr lang="he-IL" sz="2400" b="1" dirty="0"/>
              <a:t>    עולם הזכויות:</a:t>
            </a:r>
          </a:p>
          <a:p>
            <a:pPr algn="just"/>
            <a:r>
              <a:rPr lang="he-IL" sz="2400" dirty="0"/>
              <a:t>אינו יכול להימנע מלתת דעתו לפרדוקס האוטונומיה והמחיר הכבד הכרוך בכיבודה בכל מחיר.</a:t>
            </a:r>
          </a:p>
          <a:p>
            <a:pPr algn="just"/>
            <a:r>
              <a:rPr lang="he-IL" sz="2400" dirty="0"/>
              <a:t>אינו צריך לקדש את העקרון של התייחסות אוניברסלית אחידה לכל המוגבלויות ולבחון האם אין שונות רלוונטית המצריכה דין שונה.</a:t>
            </a:r>
          </a:p>
          <a:p>
            <a:pPr algn="just"/>
            <a:r>
              <a:rPr lang="he-IL" sz="2400" dirty="0"/>
              <a:t>אינו יכול להמשיך ביחס החשדני כלפי עולם הטיפול והאצבע המאשימה כלפיו.</a:t>
            </a:r>
          </a:p>
          <a:p>
            <a:pPr algn="just"/>
            <a:r>
              <a:rPr lang="he-IL" sz="2400" dirty="0"/>
              <a:t>צריך לתרגם את השאיפה לשוויון וזכויות אדם למתמודדים לחובה המוטלת על המדינה להעמדתם של שירותי טיפול ראויים.</a:t>
            </a:r>
          </a:p>
          <a:p>
            <a:pPr marL="0" indent="0" algn="just">
              <a:buNone/>
            </a:pPr>
            <a:r>
              <a:rPr lang="he-IL" sz="2400" b="1" dirty="0"/>
              <a:t>    </a:t>
            </a:r>
            <a:endParaRPr lang="he-IL" sz="2400" dirty="0"/>
          </a:p>
        </p:txBody>
      </p:sp>
    </p:spTree>
    <p:extLst>
      <p:ext uri="{BB962C8B-B14F-4D97-AF65-F5344CB8AC3E}">
        <p14:creationId xmlns:p14="http://schemas.microsoft.com/office/powerpoint/2010/main" val="3676473027"/>
      </p:ext>
    </p:extLst>
  </p:cSld>
  <p:clrMapOvr>
    <a:masterClrMapping/>
  </p:clrMapOvr>
  <p:transition spd="med">
    <p:pull dir="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0DFB16FD-3B70-4F54-92DC-40F636E690A8}"/>
              </a:ext>
            </a:extLst>
          </p:cNvPr>
          <p:cNvSpPr>
            <a:spLocks noGrp="1"/>
          </p:cNvSpPr>
          <p:nvPr>
            <p:ph type="title"/>
          </p:nvPr>
        </p:nvSpPr>
        <p:spPr>
          <a:xfrm>
            <a:off x="838200" y="365126"/>
            <a:ext cx="10515600" cy="851116"/>
          </a:xfrm>
        </p:spPr>
        <p:txBody>
          <a:bodyPr/>
          <a:lstStyle/>
          <a:p>
            <a:pPr algn="ctr"/>
            <a:r>
              <a:rPr lang="he-IL" b="1" dirty="0"/>
              <a:t>פיצוחו של פרדוקס האוטונומיה (המשך)</a:t>
            </a:r>
          </a:p>
        </p:txBody>
      </p:sp>
      <p:sp>
        <p:nvSpPr>
          <p:cNvPr id="6" name="מציין מיקום תוכן 2">
            <a:extLst>
              <a:ext uri="{FF2B5EF4-FFF2-40B4-BE49-F238E27FC236}">
                <a16:creationId xmlns:a16="http://schemas.microsoft.com/office/drawing/2014/main" id="{CAA922F5-CE49-4256-BA1A-48D4B6A4F5E1}"/>
              </a:ext>
            </a:extLst>
          </p:cNvPr>
          <p:cNvSpPr>
            <a:spLocks noGrp="1"/>
          </p:cNvSpPr>
          <p:nvPr>
            <p:ph idx="1"/>
          </p:nvPr>
        </p:nvSpPr>
        <p:spPr>
          <a:xfrm>
            <a:off x="346229" y="1367160"/>
            <a:ext cx="11007571" cy="5311936"/>
          </a:xfrm>
        </p:spPr>
        <p:txBody>
          <a:bodyPr>
            <a:normAutofit/>
          </a:bodyPr>
          <a:lstStyle/>
          <a:p>
            <a:endParaRPr lang="he-IL" sz="1050" b="1" dirty="0"/>
          </a:p>
          <a:p>
            <a:pPr marL="0" indent="0" algn="just">
              <a:buNone/>
            </a:pPr>
            <a:r>
              <a:rPr lang="he-IL" sz="2000" b="1" dirty="0"/>
              <a:t>עולם הטיפול:</a:t>
            </a:r>
          </a:p>
          <a:p>
            <a:pPr algn="just"/>
            <a:r>
              <a:rPr lang="he-IL" sz="2000" dirty="0"/>
              <a:t>צריך לאמץ לעצמו כיעד עיקרי את ההתמודדות עם העדרו של שיתוף הפעולה של המתמודדים. אינו </a:t>
            </a:r>
            <a:r>
              <a:rPr lang="he-IL" sz="2000"/>
              <a:t>יכול לפטור </a:t>
            </a:r>
            <a:r>
              <a:rPr lang="he-IL" sz="2000" dirty="0"/>
              <a:t>עצמו באמירה שידיו כבולות על ידי הכרעה חברתית, להתבצר בראיה דיכוטומית של כפיה או לא כלום, ולהשלים עם נזקי </a:t>
            </a:r>
            <a:r>
              <a:rPr lang="he-IL" sz="2000" dirty="0" err="1"/>
              <a:t>הכפיה</a:t>
            </a:r>
            <a:r>
              <a:rPr lang="he-IL" sz="2000" dirty="0"/>
              <a:t>.</a:t>
            </a:r>
          </a:p>
          <a:p>
            <a:pPr algn="just"/>
            <a:r>
              <a:rPr lang="he-IL" sz="2000" dirty="0"/>
              <a:t>צריך לפתח שיטות התערבות ושירותי בריאות נפש חדשניים שתכליתם לגייס את אמונו של המתמודד ושיתוף פעולה מצידו, גם במצבים של שיפוט לקוי וגם אם אלה נעוצים בחוסר מודעות למחלה שהיא חלק מההפרעה הנפשית.</a:t>
            </a:r>
          </a:p>
          <a:p>
            <a:pPr algn="just"/>
            <a:r>
              <a:rPr lang="he-IL" sz="2000" dirty="0"/>
              <a:t>מערך הטיפול אינו יכול להיות מושתת על שירותים הניתנים למי שיזם את קבלתם או למי שמצבו הגיע לרמה המחייבת את כפייתם. יש צורך בהבנה שהן המספר הגדול של מי שמצויים מחוץ למעגלי הטיפול והן ההיקף המשמעותי של מי שמקבלים טיפול בכפיה הם כשלון של המערכת הטיפולית.</a:t>
            </a:r>
          </a:p>
        </p:txBody>
      </p:sp>
    </p:spTree>
    <p:extLst>
      <p:ext uri="{BB962C8B-B14F-4D97-AF65-F5344CB8AC3E}">
        <p14:creationId xmlns:p14="http://schemas.microsoft.com/office/powerpoint/2010/main" val="2241675102"/>
      </p:ext>
    </p:extLst>
  </p:cSld>
  <p:clrMapOvr>
    <a:masterClrMapping/>
  </p:clrMapOvr>
  <p:transition spd="med">
    <p:pull dir="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B9E44AE-ECC0-494B-83D2-5AC36C25B852}"/>
              </a:ext>
            </a:extLst>
          </p:cNvPr>
          <p:cNvSpPr>
            <a:spLocks noGrp="1"/>
          </p:cNvSpPr>
          <p:nvPr>
            <p:ph type="title"/>
          </p:nvPr>
        </p:nvSpPr>
        <p:spPr/>
        <p:txBody>
          <a:bodyPr/>
          <a:lstStyle/>
          <a:p>
            <a:pPr algn="ctr"/>
            <a:r>
              <a:rPr lang="he-IL" b="1" dirty="0"/>
              <a:t>סוגיית האשפוז הכפוי  - מצב בהווה</a:t>
            </a:r>
          </a:p>
        </p:txBody>
      </p:sp>
      <p:sp>
        <p:nvSpPr>
          <p:cNvPr id="3" name="מציין מיקום תוכן 2">
            <a:extLst>
              <a:ext uri="{FF2B5EF4-FFF2-40B4-BE49-F238E27FC236}">
                <a16:creationId xmlns:a16="http://schemas.microsoft.com/office/drawing/2014/main" id="{00B336C9-47C6-4E7D-8291-6E054D437301}"/>
              </a:ext>
            </a:extLst>
          </p:cNvPr>
          <p:cNvSpPr>
            <a:spLocks noGrp="1"/>
          </p:cNvSpPr>
          <p:nvPr>
            <p:ph idx="1"/>
          </p:nvPr>
        </p:nvSpPr>
        <p:spPr/>
        <p:txBody>
          <a:bodyPr/>
          <a:lstStyle/>
          <a:p>
            <a:pPr algn="just"/>
            <a:r>
              <a:rPr lang="he-IL" dirty="0"/>
              <a:t>עילת הכפייה בישראל מנוסחת בהתאמה לנוסחאות המקובלות לפגיעה בזכויות אדם (חוק טיפול בחולי נפש, 1992).</a:t>
            </a:r>
          </a:p>
          <a:p>
            <a:pPr algn="just"/>
            <a:r>
              <a:rPr lang="he-IL" dirty="0"/>
              <a:t>אמת המידה לכפיה הינה המסוכנות ולא הצורך בטיפול.</a:t>
            </a:r>
          </a:p>
          <a:p>
            <a:pPr marL="0" indent="0" algn="just">
              <a:buNone/>
            </a:pPr>
            <a:r>
              <a:rPr lang="he-IL" b="1" dirty="0"/>
              <a:t>פרספקטיבה היסטורית מעלה:</a:t>
            </a:r>
          </a:p>
          <a:p>
            <a:pPr algn="just"/>
            <a:r>
              <a:rPr lang="he-IL" dirty="0"/>
              <a:t>היקף האשפוז הכפוי גדל. </a:t>
            </a:r>
          </a:p>
          <a:p>
            <a:pPr algn="just"/>
            <a:r>
              <a:rPr lang="he-IL" dirty="0"/>
              <a:t>הביא לכניסתם של רבים יותר מהמתמודדים לעולם הפלילי.</a:t>
            </a:r>
          </a:p>
          <a:p>
            <a:pPr algn="just"/>
            <a:r>
              <a:rPr lang="he-IL" dirty="0"/>
              <a:t>פגע בטיפול המוענק למתמודדים (מתן עזרה בשלב מאוחר ומתקדם, ושחרור בטרם השגתם של יציבות ורצף טיפולי (הדלת המסתובבת)).</a:t>
            </a:r>
          </a:p>
          <a:p>
            <a:pPr algn="just"/>
            <a:r>
              <a:rPr lang="he-IL" dirty="0"/>
              <a:t>שימר או הגדיל את מספר המתמודדים החיים בהזנחה.</a:t>
            </a:r>
          </a:p>
        </p:txBody>
      </p:sp>
    </p:spTree>
    <p:extLst>
      <p:ext uri="{BB962C8B-B14F-4D97-AF65-F5344CB8AC3E}">
        <p14:creationId xmlns:p14="http://schemas.microsoft.com/office/powerpoint/2010/main" val="1254751580"/>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0B323C5-B18A-4950-BD46-697643B12539}"/>
              </a:ext>
            </a:extLst>
          </p:cNvPr>
          <p:cNvSpPr>
            <a:spLocks noGrp="1"/>
          </p:cNvSpPr>
          <p:nvPr>
            <p:ph type="title"/>
          </p:nvPr>
        </p:nvSpPr>
        <p:spPr>
          <a:xfrm>
            <a:off x="838200" y="365125"/>
            <a:ext cx="10515600" cy="1037547"/>
          </a:xfrm>
        </p:spPr>
        <p:txBody>
          <a:bodyPr/>
          <a:lstStyle/>
          <a:p>
            <a:pPr algn="ctr"/>
            <a:r>
              <a:rPr lang="he-IL" b="1" dirty="0"/>
              <a:t>סוגיית האשפוז הכפוי - המדיניות הנדרשת</a:t>
            </a:r>
          </a:p>
        </p:txBody>
      </p:sp>
      <p:sp>
        <p:nvSpPr>
          <p:cNvPr id="3" name="מציין מיקום תוכן 2">
            <a:extLst>
              <a:ext uri="{FF2B5EF4-FFF2-40B4-BE49-F238E27FC236}">
                <a16:creationId xmlns:a16="http://schemas.microsoft.com/office/drawing/2014/main" id="{4FD3239F-4B97-4C8E-97AD-5C150AA02AF9}"/>
              </a:ext>
            </a:extLst>
          </p:cNvPr>
          <p:cNvSpPr>
            <a:spLocks noGrp="1"/>
          </p:cNvSpPr>
          <p:nvPr>
            <p:ph idx="1"/>
          </p:nvPr>
        </p:nvSpPr>
        <p:spPr/>
        <p:txBody>
          <a:bodyPr>
            <a:normAutofit fontScale="92500" lnSpcReduction="10000"/>
          </a:bodyPr>
          <a:lstStyle/>
          <a:p>
            <a:pPr algn="just"/>
            <a:r>
              <a:rPr lang="he-IL" dirty="0"/>
              <a:t>הכרה בכך שטיפול בכפיה גורם לנזק, והצורך בו הוא כישלון.</a:t>
            </a:r>
          </a:p>
          <a:p>
            <a:pPr algn="just"/>
            <a:r>
              <a:rPr lang="he-IL" dirty="0"/>
              <a:t>הכרה בכך שהדרך האפקטיבית היחידה לצמצום האשפוז בכפיה עוברת דרך שירותי בריאות הנפש והשקעתו של מאמץ אמיתי בפיתוח שירותים כאמור.</a:t>
            </a:r>
          </a:p>
          <a:p>
            <a:pPr algn="just"/>
            <a:r>
              <a:rPr lang="he-IL" dirty="0"/>
              <a:t>הכרה בכך שניתן וצריך לתת </a:t>
            </a:r>
            <a:r>
              <a:rPr lang="he-IL" b="1" dirty="0"/>
              <a:t>מענה למצבי משבר בקהילה</a:t>
            </a:r>
            <a:r>
              <a:rPr lang="he-IL" dirty="0"/>
              <a:t>, וכי פעילות כאמור תוכל לצמצם לפחות בחלק המקרים את עצם הצורך באשפוז, ובחלק אחר את האשפוז בכפיה.</a:t>
            </a:r>
          </a:p>
          <a:p>
            <a:pPr marL="0" indent="0" algn="just">
              <a:buNone/>
            </a:pPr>
            <a:r>
              <a:rPr lang="he-IL" b="1" dirty="0"/>
              <a:t>  דוגמאות:</a:t>
            </a:r>
          </a:p>
          <a:p>
            <a:pPr algn="just"/>
            <a:r>
              <a:rPr lang="he-IL" b="1" dirty="0"/>
              <a:t>מד"א נפשי</a:t>
            </a:r>
            <a:r>
              <a:rPr lang="he-IL" dirty="0"/>
              <a:t> – </a:t>
            </a:r>
            <a:r>
              <a:rPr lang="he-IL" b="1" dirty="0"/>
              <a:t>צוותי משבר – בתים מאזנים – מיון ראשוני בקהילה </a:t>
            </a:r>
            <a:r>
              <a:rPr lang="he-IL" dirty="0"/>
              <a:t>– </a:t>
            </a:r>
            <a:r>
              <a:rPr lang="he-IL" b="1" dirty="0"/>
              <a:t>זמינות של מענים לטיפול אינטנסיבי (ביקורי בית, מרכזים לטיפול יום, במרפאה).</a:t>
            </a:r>
          </a:p>
          <a:p>
            <a:pPr algn="just"/>
            <a:r>
              <a:rPr lang="he-IL" dirty="0"/>
              <a:t>כל אלה מגדילים את הסיכוי לשיתוף פעולה והסכמה לטיפול וממזערים נזקים בריאותיים ואחרים.</a:t>
            </a:r>
          </a:p>
          <a:p>
            <a:endParaRPr lang="he-IL" dirty="0"/>
          </a:p>
          <a:p>
            <a:endParaRPr lang="he-IL" dirty="0"/>
          </a:p>
        </p:txBody>
      </p:sp>
    </p:spTree>
    <p:extLst>
      <p:ext uri="{BB962C8B-B14F-4D97-AF65-F5344CB8AC3E}">
        <p14:creationId xmlns:p14="http://schemas.microsoft.com/office/powerpoint/2010/main" val="4156512598"/>
      </p:ext>
    </p:extLst>
  </p:cSld>
  <p:clrMapOvr>
    <a:masterClrMapping/>
  </p:clrMapOvr>
  <p:transition spd="med">
    <p:pull dir="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C598A0D-44CC-478D-90BD-A92D90A582C7}"/>
              </a:ext>
            </a:extLst>
          </p:cNvPr>
          <p:cNvSpPr>
            <a:spLocks noGrp="1"/>
          </p:cNvSpPr>
          <p:nvPr>
            <p:ph type="title"/>
          </p:nvPr>
        </p:nvSpPr>
        <p:spPr/>
        <p:txBody>
          <a:bodyPr/>
          <a:lstStyle/>
          <a:p>
            <a:pPr algn="ctr"/>
            <a:r>
              <a:rPr lang="he-IL" b="1" dirty="0"/>
              <a:t>מעמד המשפחה</a:t>
            </a:r>
          </a:p>
        </p:txBody>
      </p:sp>
      <p:sp>
        <p:nvSpPr>
          <p:cNvPr id="3" name="מציין מיקום תוכן 2">
            <a:extLst>
              <a:ext uri="{FF2B5EF4-FFF2-40B4-BE49-F238E27FC236}">
                <a16:creationId xmlns:a16="http://schemas.microsoft.com/office/drawing/2014/main" id="{0A967889-3EF7-4BF2-B2E4-4408A860A041}"/>
              </a:ext>
            </a:extLst>
          </p:cNvPr>
          <p:cNvSpPr>
            <a:spLocks noGrp="1"/>
          </p:cNvSpPr>
          <p:nvPr>
            <p:ph idx="1"/>
          </p:nvPr>
        </p:nvSpPr>
        <p:spPr/>
        <p:txBody>
          <a:bodyPr>
            <a:normAutofit fontScale="92500" lnSpcReduction="10000"/>
          </a:bodyPr>
          <a:lstStyle/>
          <a:p>
            <a:pPr algn="just"/>
            <a:r>
              <a:rPr lang="he-IL" dirty="0"/>
              <a:t>מקום נוסף בו מתקיים מתח בלתי נסבל בין התפיסה הדיכוטומית של עולם המשפט לבין הצרכים הטיפוליים.</a:t>
            </a:r>
          </a:p>
          <a:p>
            <a:pPr algn="just"/>
            <a:r>
              <a:rPr lang="he-IL" dirty="0"/>
              <a:t>המשפט מבחין בין קטין ובגיר, ואין בו מקום לגוונים. אימוצו הדווקני גוזר את גורל זכות המעמד של המשפחה בחתימה על טופס ויתור על סודיות רפואית, ללא שים לב למעמדה המיוחד, לנסיבות, לכשרותו של המתמודד ויכולתו לדאוג לענייניו.</a:t>
            </a:r>
          </a:p>
          <a:p>
            <a:pPr algn="just"/>
            <a:r>
              <a:rPr lang="he-IL" b="1" dirty="0"/>
              <a:t>אנחנו רוצים להאמין שהתפיסה המקצועית כבר הבינה:</a:t>
            </a:r>
          </a:p>
          <a:p>
            <a:pPr marL="0" indent="0" algn="just">
              <a:buNone/>
            </a:pPr>
            <a:r>
              <a:rPr lang="he-IL" dirty="0"/>
              <a:t>   שברגיל, המשפחה איננה הבעיה, כי אם חלק מהפתרון.</a:t>
            </a:r>
          </a:p>
          <a:p>
            <a:pPr marL="0" indent="0" algn="just">
              <a:buNone/>
            </a:pPr>
            <a:r>
              <a:rPr lang="he-IL" dirty="0"/>
              <a:t>   שמרבית המשפחות משמשות </a:t>
            </a:r>
            <a:r>
              <a:rPr lang="he-IL" dirty="0" err="1"/>
              <a:t>דפקטו</a:t>
            </a:r>
            <a:r>
              <a:rPr lang="he-IL" dirty="0"/>
              <a:t> מטפל עיקרי בבן משפחתם המתמודד.</a:t>
            </a:r>
          </a:p>
          <a:p>
            <a:pPr marL="0" indent="0" algn="just">
              <a:buNone/>
            </a:pPr>
            <a:r>
              <a:rPr lang="he-IL" dirty="0"/>
              <a:t>   שעל המשפחה להיות באופן אפקטיבי חלק מהמשולש הטיפולי, על זרימת המידע</a:t>
            </a:r>
          </a:p>
          <a:p>
            <a:pPr marL="0" indent="0" algn="just">
              <a:buNone/>
            </a:pPr>
            <a:r>
              <a:rPr lang="he-IL" dirty="0"/>
              <a:t>   המתחייבת מכך.</a:t>
            </a:r>
          </a:p>
        </p:txBody>
      </p:sp>
    </p:spTree>
    <p:extLst>
      <p:ext uri="{BB962C8B-B14F-4D97-AF65-F5344CB8AC3E}">
        <p14:creationId xmlns:p14="http://schemas.microsoft.com/office/powerpoint/2010/main" val="2950682758"/>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450F736-A31C-4CC0-AF5A-AE82A704298F}"/>
              </a:ext>
            </a:extLst>
          </p:cNvPr>
          <p:cNvSpPr>
            <a:spLocks noGrp="1"/>
          </p:cNvSpPr>
          <p:nvPr>
            <p:ph type="title"/>
          </p:nvPr>
        </p:nvSpPr>
        <p:spPr>
          <a:xfrm>
            <a:off x="838200" y="365126"/>
            <a:ext cx="10515600" cy="1126324"/>
          </a:xfrm>
        </p:spPr>
        <p:txBody>
          <a:bodyPr/>
          <a:lstStyle/>
          <a:p>
            <a:pPr algn="ctr"/>
            <a:r>
              <a:rPr lang="he-IL" b="1" dirty="0"/>
              <a:t>מעמד המשפחה – המדיניות הנדרשת</a:t>
            </a:r>
          </a:p>
        </p:txBody>
      </p:sp>
      <p:sp>
        <p:nvSpPr>
          <p:cNvPr id="3" name="מציין מיקום תוכן 2">
            <a:extLst>
              <a:ext uri="{FF2B5EF4-FFF2-40B4-BE49-F238E27FC236}">
                <a16:creationId xmlns:a16="http://schemas.microsoft.com/office/drawing/2014/main" id="{06204C21-FE30-4CC9-AA72-7E67A5A24DCF}"/>
              </a:ext>
            </a:extLst>
          </p:cNvPr>
          <p:cNvSpPr>
            <a:spLocks noGrp="1"/>
          </p:cNvSpPr>
          <p:nvPr>
            <p:ph idx="1"/>
          </p:nvPr>
        </p:nvSpPr>
        <p:spPr>
          <a:xfrm>
            <a:off x="838200" y="1562470"/>
            <a:ext cx="10515600" cy="4614493"/>
          </a:xfrm>
        </p:spPr>
        <p:txBody>
          <a:bodyPr/>
          <a:lstStyle/>
          <a:p>
            <a:pPr algn="just"/>
            <a:r>
              <a:rPr lang="he-IL" dirty="0"/>
              <a:t>הטמעה של תפיסת המשפחה כמומחית מניסיון ומטפל עיקרי, הבנת החשיבות שבהתבוננות על התא המשפחתי ומתן ביטוי לכך בהתערבויות הטיפוליות ובנוהלי העבודה.</a:t>
            </a:r>
          </a:p>
          <a:p>
            <a:pPr algn="just"/>
            <a:r>
              <a:rPr lang="he-IL" dirty="0"/>
              <a:t>הכרה בכך שהרחקתה של המשפחה במצבי משבר הינה פעמים רבות חלק מפגיעה בכושר השיפוט של המתמודד.</a:t>
            </a:r>
          </a:p>
          <a:p>
            <a:pPr algn="just"/>
            <a:r>
              <a:rPr lang="he-IL" dirty="0"/>
              <a:t>מיצוי של האפשרויות החוקיות הקיימות לקיומו של קשר עם המשפחה, שהוא נדבך חיוני לטיפול.</a:t>
            </a:r>
          </a:p>
          <a:p>
            <a:pPr algn="just"/>
            <a:r>
              <a:rPr lang="he-IL" dirty="0"/>
              <a:t>קידומם של מענים מעשיים שיאפשרו את שיתופה של המשפחה בהליך הטיפולי.</a:t>
            </a:r>
          </a:p>
          <a:p>
            <a:endParaRPr lang="he-IL" dirty="0"/>
          </a:p>
        </p:txBody>
      </p:sp>
    </p:spTree>
    <p:extLst>
      <p:ext uri="{BB962C8B-B14F-4D97-AF65-F5344CB8AC3E}">
        <p14:creationId xmlns:p14="http://schemas.microsoft.com/office/powerpoint/2010/main" val="4156241086"/>
      </p:ext>
    </p:extLst>
  </p:cSld>
  <p:clrMapOvr>
    <a:masterClrMapping/>
  </p:clrMapOvr>
  <p:transition spd="med">
    <p:pull dir="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2F21396-8381-4FCF-BEEE-395F95B3F6C9}"/>
              </a:ext>
            </a:extLst>
          </p:cNvPr>
          <p:cNvSpPr>
            <a:spLocks noGrp="1"/>
          </p:cNvSpPr>
          <p:nvPr>
            <p:ph type="title"/>
          </p:nvPr>
        </p:nvSpPr>
        <p:spPr>
          <a:xfrm>
            <a:off x="838200" y="365125"/>
            <a:ext cx="10515600" cy="1188467"/>
          </a:xfrm>
        </p:spPr>
        <p:txBody>
          <a:bodyPr/>
          <a:lstStyle/>
          <a:p>
            <a:pPr algn="ctr"/>
            <a:r>
              <a:rPr lang="he-IL" b="1" dirty="0"/>
              <a:t>הכרות: תעודת זהות וכרטיס ביקור</a:t>
            </a:r>
          </a:p>
        </p:txBody>
      </p:sp>
      <p:sp>
        <p:nvSpPr>
          <p:cNvPr id="3" name="מציין מיקום תוכן 2">
            <a:extLst>
              <a:ext uri="{FF2B5EF4-FFF2-40B4-BE49-F238E27FC236}">
                <a16:creationId xmlns:a16="http://schemas.microsoft.com/office/drawing/2014/main" id="{01FC8D1A-C08C-440C-A733-5A925C8587F6}"/>
              </a:ext>
            </a:extLst>
          </p:cNvPr>
          <p:cNvSpPr>
            <a:spLocks noGrp="1"/>
          </p:cNvSpPr>
          <p:nvPr>
            <p:ph idx="1"/>
          </p:nvPr>
        </p:nvSpPr>
        <p:spPr/>
        <p:txBody>
          <a:bodyPr/>
          <a:lstStyle/>
          <a:p>
            <a:pPr marL="0" indent="0">
              <a:buNone/>
            </a:pPr>
            <a:r>
              <a:rPr lang="he-IL" dirty="0"/>
              <a:t>לפי סדר חשיבות:</a:t>
            </a:r>
          </a:p>
          <a:p>
            <a:r>
              <a:rPr lang="he-IL" dirty="0"/>
              <a:t>אם למתמודד</a:t>
            </a:r>
          </a:p>
          <a:p>
            <a:r>
              <a:rPr lang="he-IL" dirty="0"/>
              <a:t>יו"ר עוצמה – פורום ארצי של משפחות נפגעי נפש</a:t>
            </a:r>
          </a:p>
          <a:p>
            <a:r>
              <a:rPr lang="he-IL" dirty="0"/>
              <a:t>משפטנית בהשכלתי ובעיסוקי המקצועיים</a:t>
            </a:r>
          </a:p>
        </p:txBody>
      </p:sp>
    </p:spTree>
    <p:extLst>
      <p:ext uri="{BB962C8B-B14F-4D97-AF65-F5344CB8AC3E}">
        <p14:creationId xmlns:p14="http://schemas.microsoft.com/office/powerpoint/2010/main" val="95227281"/>
      </p:ext>
    </p:extLst>
  </p:cSld>
  <p:clrMapOvr>
    <a:masterClrMapping/>
  </p:clrMapOvr>
  <p:transition spd="med">
    <p:pull dir="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6A300E8-0C8E-481E-BAC7-068DE4D87215}"/>
              </a:ext>
            </a:extLst>
          </p:cNvPr>
          <p:cNvSpPr>
            <a:spLocks noGrp="1"/>
          </p:cNvSpPr>
          <p:nvPr>
            <p:ph type="title"/>
          </p:nvPr>
        </p:nvSpPr>
        <p:spPr/>
        <p:txBody>
          <a:bodyPr/>
          <a:lstStyle/>
          <a:p>
            <a:pPr algn="ctr"/>
            <a:r>
              <a:rPr lang="he-IL" b="1" dirty="0"/>
              <a:t>מתמודדים המצויים מחוץ למעגלי הטיפול</a:t>
            </a:r>
          </a:p>
        </p:txBody>
      </p:sp>
      <p:sp>
        <p:nvSpPr>
          <p:cNvPr id="3" name="מציין מיקום תוכן 2">
            <a:extLst>
              <a:ext uri="{FF2B5EF4-FFF2-40B4-BE49-F238E27FC236}">
                <a16:creationId xmlns:a16="http://schemas.microsoft.com/office/drawing/2014/main" id="{49FBBB7B-7107-4508-A786-0F999BE06A6E}"/>
              </a:ext>
            </a:extLst>
          </p:cNvPr>
          <p:cNvSpPr>
            <a:spLocks noGrp="1"/>
          </p:cNvSpPr>
          <p:nvPr>
            <p:ph idx="1"/>
          </p:nvPr>
        </p:nvSpPr>
        <p:spPr/>
        <p:txBody>
          <a:bodyPr>
            <a:normAutofit lnSpcReduction="10000"/>
          </a:bodyPr>
          <a:lstStyle/>
          <a:p>
            <a:pPr algn="just"/>
            <a:r>
              <a:rPr lang="he-IL" sz="2200" dirty="0"/>
              <a:t>מחקר שנערך בשיתוף פעולה בין 13 חוקרים בחמש מדינות העלה כי בין שליש לשני שליש מחולי התחלואה הקשה (</a:t>
            </a:r>
            <a:r>
              <a:rPr lang="en-US" sz="2200" dirty="0"/>
              <a:t>SMI</a:t>
            </a:r>
            <a:r>
              <a:rPr lang="he-IL" sz="2200" dirty="0"/>
              <a:t>), לא קיבלו טיפול במהלך השנה שקדמה למדידה (2003). מחקר דומה דיווח על שיעור מטופלים של 46.2% בקרב חולי התחלואה הקשה בארה"ב (2001), והסיק כי העדר מודעות למחלה היווה את החסם לקבלת טיפול, ללא קשר לחסמי מימון ונגישות לטיפול.</a:t>
            </a:r>
          </a:p>
          <a:p>
            <a:pPr algn="just"/>
            <a:endParaRPr lang="he-IL" sz="2200" dirty="0"/>
          </a:p>
          <a:p>
            <a:pPr algn="just"/>
            <a:r>
              <a:rPr lang="he-IL" sz="2200" dirty="0"/>
              <a:t>לא יעלה על הדעת שהמדיניות, המחקר והשירותים נבחנים תוך התייחסות והתבוננות על פחות ממחצית מהאנשים שיש להניח שהיו יכולים להפיק תועלת רבה מקבלת השירותים. </a:t>
            </a:r>
          </a:p>
          <a:p>
            <a:pPr algn="just"/>
            <a:r>
              <a:rPr lang="he-IL" sz="2200" dirty="0"/>
              <a:t>עלינו להתבונן על </a:t>
            </a:r>
            <a:r>
              <a:rPr lang="he-IL" sz="2200" dirty="0" err="1"/>
              <a:t>אוכלוסיה</a:t>
            </a:r>
            <a:r>
              <a:rPr lang="he-IL" sz="2200" dirty="0"/>
              <a:t> זאת ולהגיע אליה.</a:t>
            </a:r>
          </a:p>
          <a:p>
            <a:pPr marL="0" indent="0" algn="just">
              <a:buNone/>
            </a:pPr>
            <a:r>
              <a:rPr lang="he-IL" sz="2200" dirty="0"/>
              <a:t>   להנהיג מדיניות של שיחור (</a:t>
            </a:r>
            <a:r>
              <a:rPr lang="en-US" sz="2200" dirty="0"/>
              <a:t>out reach</a:t>
            </a:r>
            <a:r>
              <a:rPr lang="he-IL" sz="2200" dirty="0"/>
              <a:t>), ברמות אינטנסיביות שונות, ובכלל זה  לבחון החלתם</a:t>
            </a:r>
          </a:p>
          <a:p>
            <a:pPr marL="0" indent="0" algn="just">
              <a:buNone/>
            </a:pPr>
            <a:r>
              <a:rPr lang="he-IL" sz="2200" dirty="0"/>
              <a:t>   של צוותי טיפול ניידים דוגמת ה-</a:t>
            </a:r>
            <a:r>
              <a:rPr lang="en-US" sz="2200" dirty="0"/>
              <a:t>ACT</a:t>
            </a:r>
            <a:r>
              <a:rPr lang="he-IL" sz="2200" dirty="0"/>
              <a:t>, ולשקוד על חיפוש מתמיד אחר שיטות התערבות וסיוע</a:t>
            </a:r>
          </a:p>
          <a:p>
            <a:pPr marL="0" indent="0" algn="just">
              <a:buNone/>
            </a:pPr>
            <a:r>
              <a:rPr lang="he-IL" sz="2200" dirty="0"/>
              <a:t>   חדשניות.</a:t>
            </a:r>
            <a:endParaRPr lang="en-US" sz="2200" dirty="0"/>
          </a:p>
          <a:p>
            <a:endParaRPr lang="he-IL" dirty="0"/>
          </a:p>
        </p:txBody>
      </p:sp>
    </p:spTree>
    <p:extLst>
      <p:ext uri="{BB962C8B-B14F-4D97-AF65-F5344CB8AC3E}">
        <p14:creationId xmlns:p14="http://schemas.microsoft.com/office/powerpoint/2010/main" val="862072595"/>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6076089-8FCC-4792-A8AB-A2FE583E061C}"/>
              </a:ext>
            </a:extLst>
          </p:cNvPr>
          <p:cNvSpPr>
            <a:spLocks noGrp="1"/>
          </p:cNvSpPr>
          <p:nvPr>
            <p:ph type="title"/>
          </p:nvPr>
        </p:nvSpPr>
        <p:spPr>
          <a:solidFill>
            <a:schemeClr val="accent1">
              <a:lumMod val="60000"/>
              <a:lumOff val="40000"/>
            </a:schemeClr>
          </a:solidFill>
        </p:spPr>
        <p:txBody>
          <a:bodyPr/>
          <a:lstStyle/>
          <a:p>
            <a:r>
              <a:rPr lang="he-IL" b="1" dirty="0"/>
              <a:t>לסיכום</a:t>
            </a:r>
          </a:p>
        </p:txBody>
      </p:sp>
      <p:sp>
        <p:nvSpPr>
          <p:cNvPr id="3" name="מציין מיקום תוכן 2">
            <a:extLst>
              <a:ext uri="{FF2B5EF4-FFF2-40B4-BE49-F238E27FC236}">
                <a16:creationId xmlns:a16="http://schemas.microsoft.com/office/drawing/2014/main" id="{71F1E68E-0BE9-44E4-99C0-98B9AC20E6A5}"/>
              </a:ext>
            </a:extLst>
          </p:cNvPr>
          <p:cNvSpPr>
            <a:spLocks noGrp="1"/>
          </p:cNvSpPr>
          <p:nvPr>
            <p:ph idx="1"/>
          </p:nvPr>
        </p:nvSpPr>
        <p:spPr>
          <a:xfrm>
            <a:off x="838200" y="1500809"/>
            <a:ext cx="10515600" cy="4840356"/>
          </a:xfrm>
          <a:solidFill>
            <a:schemeClr val="accent1">
              <a:lumMod val="60000"/>
              <a:lumOff val="40000"/>
            </a:schemeClr>
          </a:solidFill>
          <a:ln>
            <a:solidFill>
              <a:schemeClr val="accent1">
                <a:lumMod val="60000"/>
                <a:lumOff val="40000"/>
              </a:schemeClr>
            </a:solidFill>
          </a:ln>
        </p:spPr>
        <p:txBody>
          <a:bodyPr>
            <a:normAutofit fontScale="92500" lnSpcReduction="10000"/>
          </a:bodyPr>
          <a:lstStyle/>
          <a:p>
            <a:pPr algn="just"/>
            <a:r>
              <a:rPr lang="he-IL" dirty="0"/>
              <a:t>עקרון השוויון יכול וצריך לשמש כלי במאבקם של מתמודדים ומשפחות על קיפוחם, הן כנימוק משפטי והן כנימוק חברתי מוסרי.</a:t>
            </a:r>
          </a:p>
          <a:p>
            <a:pPr algn="just"/>
            <a:r>
              <a:rPr lang="he-IL" dirty="0"/>
              <a:t>התפיסות המקובלות של מודל זכויות האדם והתפיסה החברתית של המוגבלות יצרו בחלק הסוגיות שבמרכזו של עולם בריאות הנפש מתח מיותר ומזיק בין צורכי הטיפול לבין הוראות הדין, תוך פגיעה בטיפול הניתן למתמודדים.</a:t>
            </a:r>
          </a:p>
          <a:p>
            <a:pPr algn="just"/>
            <a:r>
              <a:rPr lang="he-IL" dirty="0"/>
              <a:t>המפתח לקידום בריאותם של המתמודדים, כמו גם לקידום רווחתם ושוויון ההזדמנויות האמיתי להשתלבותם בחברה אינו טמון בחיזוקן של הגנות משפטיות על חירות ואוטונומיה, כי אם בהעמקה וגיוון של שירותי הטיפול, תוך חתירה מתמדת להגדלת אפשרויות הבחירה וגיוס הכרתם של המתמודדים  בתועלת שהם יכולים להפיק מטיפול.</a:t>
            </a:r>
          </a:p>
          <a:p>
            <a:pPr algn="just"/>
            <a:r>
              <a:rPr lang="he-IL" dirty="0"/>
              <a:t>לצד כל אלה עלינו להמשיך בחתירה מתמדת למיגורה של הסטיגמה ולייחל לקהילה שתפתח את ליבה לאחר ותשכיל להבין את הרווח לכל בהחלתם של המתמודדים בקרבה.</a:t>
            </a:r>
          </a:p>
        </p:txBody>
      </p:sp>
    </p:spTree>
    <p:extLst>
      <p:ext uri="{BB962C8B-B14F-4D97-AF65-F5344CB8AC3E}">
        <p14:creationId xmlns:p14="http://schemas.microsoft.com/office/powerpoint/2010/main" val="1839387491"/>
      </p:ext>
    </p:extLst>
  </p:cSld>
  <p:clrMapOvr>
    <a:masterClrMapping/>
  </p:clrMapOvr>
  <p:transition spd="med">
    <p:pull dir="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C800425A-C2A9-457F-9966-691EEEC67AF1}"/>
              </a:ext>
            </a:extLst>
          </p:cNvPr>
          <p:cNvSpPr/>
          <p:nvPr/>
        </p:nvSpPr>
        <p:spPr>
          <a:xfrm>
            <a:off x="4505006" y="1533525"/>
            <a:ext cx="3400743" cy="1092607"/>
          </a:xfrm>
          <a:prstGeom prst="rect">
            <a:avLst/>
          </a:prstGeom>
        </p:spPr>
        <p:txBody>
          <a:bodyPr wrap="square">
            <a:spAutoFit/>
          </a:bodyPr>
          <a:lstStyle/>
          <a:p>
            <a:pPr algn="ctr"/>
            <a:r>
              <a:rPr lang="he-IL" sz="6500" b="1" dirty="0">
                <a:solidFill>
                  <a:prstClr val="black"/>
                </a:solidFill>
                <a:latin typeface="Calibri Light" panose="020F0302020204030204"/>
                <a:ea typeface="+mj-ea"/>
                <a:cs typeface="Times New Roman" panose="02020603050405020304" pitchFamily="18" charset="0"/>
              </a:rPr>
              <a:t>תודה!</a:t>
            </a:r>
            <a:endParaRPr lang="he-IL" sz="6500" dirty="0"/>
          </a:p>
        </p:txBody>
      </p:sp>
      <p:sp>
        <p:nvSpPr>
          <p:cNvPr id="6" name="מלבן 5">
            <a:extLst>
              <a:ext uri="{FF2B5EF4-FFF2-40B4-BE49-F238E27FC236}">
                <a16:creationId xmlns:a16="http://schemas.microsoft.com/office/drawing/2014/main" id="{5EA9B612-EF71-46FD-BEBC-F8BA3F6C8DC0}"/>
              </a:ext>
            </a:extLst>
          </p:cNvPr>
          <p:cNvSpPr/>
          <p:nvPr/>
        </p:nvSpPr>
        <p:spPr>
          <a:xfrm>
            <a:off x="2971853" y="3044279"/>
            <a:ext cx="6248293" cy="769441"/>
          </a:xfrm>
          <a:prstGeom prst="rect">
            <a:avLst/>
          </a:prstGeom>
        </p:spPr>
        <p:txBody>
          <a:bodyPr wrap="square">
            <a:spAutoFit/>
          </a:bodyPr>
          <a:lstStyle/>
          <a:p>
            <a:r>
              <a:rPr lang="en-US" sz="4400" dirty="0">
                <a:hlinkClick r:id="rId2"/>
              </a:rPr>
              <a:t>https://www.ozma.org.il/</a:t>
            </a:r>
            <a:endParaRPr lang="he-IL" sz="4400" dirty="0"/>
          </a:p>
        </p:txBody>
      </p:sp>
    </p:spTree>
    <p:extLst>
      <p:ext uri="{BB962C8B-B14F-4D97-AF65-F5344CB8AC3E}">
        <p14:creationId xmlns:p14="http://schemas.microsoft.com/office/powerpoint/2010/main" val="3219214727"/>
      </p:ext>
    </p:extLst>
  </p:cSld>
  <p:clrMapOvr>
    <a:masterClrMapping/>
  </p:clrMapOvr>
  <p:transition spd="med">
    <p:pull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4D053C-CD13-4855-939F-E6B6A0E6CB31}"/>
              </a:ext>
            </a:extLst>
          </p:cNvPr>
          <p:cNvSpPr>
            <a:spLocks noGrp="1"/>
          </p:cNvSpPr>
          <p:nvPr>
            <p:ph type="title"/>
          </p:nvPr>
        </p:nvSpPr>
        <p:spPr/>
        <p:txBody>
          <a:bodyPr/>
          <a:lstStyle/>
          <a:p>
            <a:pPr algn="ctr"/>
            <a:r>
              <a:rPr lang="he-IL" b="1" dirty="0"/>
              <a:t>שווים ושווים פחות – תמונת מצב</a:t>
            </a:r>
          </a:p>
        </p:txBody>
      </p:sp>
      <p:sp>
        <p:nvSpPr>
          <p:cNvPr id="3" name="מציין מיקום תוכן 2">
            <a:extLst>
              <a:ext uri="{FF2B5EF4-FFF2-40B4-BE49-F238E27FC236}">
                <a16:creationId xmlns:a16="http://schemas.microsoft.com/office/drawing/2014/main" id="{ACC43665-AB3D-4A97-B3F7-24AC23DEF102}"/>
              </a:ext>
            </a:extLst>
          </p:cNvPr>
          <p:cNvSpPr>
            <a:spLocks noGrp="1"/>
          </p:cNvSpPr>
          <p:nvPr>
            <p:ph idx="1"/>
          </p:nvPr>
        </p:nvSpPr>
        <p:spPr/>
        <p:txBody>
          <a:bodyPr>
            <a:normAutofit lnSpcReduction="10000"/>
          </a:bodyPr>
          <a:lstStyle/>
          <a:p>
            <a:r>
              <a:rPr lang="he-IL" b="1" dirty="0"/>
              <a:t>סטיגמה</a:t>
            </a:r>
          </a:p>
          <a:p>
            <a:pPr marL="0" indent="0" algn="just">
              <a:buNone/>
            </a:pPr>
            <a:r>
              <a:rPr lang="he-IL" sz="2000" dirty="0"/>
              <a:t>דעה קדומה מכלילה, שלילית ושאינה תואמת את המציאות</a:t>
            </a:r>
            <a:r>
              <a:rPr lang="he-IL" sz="2400" dirty="0"/>
              <a:t>.</a:t>
            </a:r>
          </a:p>
          <a:p>
            <a:pPr marL="0" indent="0" algn="just">
              <a:buNone/>
            </a:pPr>
            <a:r>
              <a:rPr lang="he-IL" sz="2000" dirty="0"/>
              <a:t>חסם לאפשרות ליחס שוויוני, ומכשול מפני מימוש זכויות וקידום ענייניהם של מתמודדים ומשפחות.</a:t>
            </a:r>
          </a:p>
          <a:p>
            <a:pPr marL="0" indent="0" algn="just">
              <a:buNone/>
            </a:pPr>
            <a:r>
              <a:rPr lang="he-IL" sz="2000" dirty="0"/>
              <a:t>ניצני שינוי: מידת החשיפה לבריאות הנפש בתקשורת.</a:t>
            </a:r>
          </a:p>
          <a:p>
            <a:pPr marL="0" indent="0">
              <a:buNone/>
            </a:pPr>
            <a:endParaRPr lang="en-US" sz="2000" dirty="0"/>
          </a:p>
          <a:p>
            <a:r>
              <a:rPr lang="he-IL" b="1" dirty="0"/>
              <a:t>מחלות הגוף ומחלות הנפש  </a:t>
            </a:r>
            <a:endParaRPr lang="en-US" b="1" dirty="0"/>
          </a:p>
          <a:p>
            <a:pPr marL="0" indent="0" algn="just">
              <a:buNone/>
            </a:pPr>
            <a:r>
              <a:rPr lang="he-IL" sz="2000" dirty="0"/>
              <a:t>היסטוריה של הפרדה – אין "נפרד אבל שווה". בריאות הנפש – החצר האחורית של הרפואה בישראל.</a:t>
            </a:r>
          </a:p>
          <a:p>
            <a:pPr marL="0" indent="0" algn="just">
              <a:buNone/>
            </a:pPr>
            <a:r>
              <a:rPr lang="he-IL" sz="2000" dirty="0"/>
              <a:t>קיפוח תקציבי הנותן אותותיו בשירותי בריאות הנפש: זמינות השירותים (משכי המתנה ופיזור גאוגרפי), מצבי חירום (מד"א מול ניידת משטרתית),ביקורי בית, פערים בשירות וברצף הטיפולי, מחסור בשירותים מתמחים, השתתפות עצמית בשירותי המטפל העצמאי, התמותה המוקדמת של המתמודדים.</a:t>
            </a:r>
          </a:p>
          <a:p>
            <a:pPr marL="0" indent="0" algn="just">
              <a:buNone/>
            </a:pPr>
            <a:r>
              <a:rPr lang="he-IL" sz="2000" dirty="0"/>
              <a:t>ניצני שינוי: הרפורמה בבריאות הנפש והעברתה של האחריות </a:t>
            </a:r>
            <a:r>
              <a:rPr lang="he-IL" sz="2000" dirty="0" err="1"/>
              <a:t>הביטוחית</a:t>
            </a:r>
            <a:r>
              <a:rPr lang="he-IL" sz="2000" dirty="0"/>
              <a:t> לקופות החולים.</a:t>
            </a:r>
          </a:p>
        </p:txBody>
      </p:sp>
    </p:spTree>
    <p:extLst>
      <p:ext uri="{BB962C8B-B14F-4D97-AF65-F5344CB8AC3E}">
        <p14:creationId xmlns:p14="http://schemas.microsoft.com/office/powerpoint/2010/main" val="1541251483"/>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6859A0F-3EF4-4082-949E-61E319877ACE}"/>
              </a:ext>
            </a:extLst>
          </p:cNvPr>
          <p:cNvSpPr>
            <a:spLocks noGrp="1"/>
          </p:cNvSpPr>
          <p:nvPr>
            <p:ph type="title"/>
          </p:nvPr>
        </p:nvSpPr>
        <p:spPr/>
        <p:txBody>
          <a:bodyPr/>
          <a:lstStyle/>
          <a:p>
            <a:pPr algn="ctr"/>
            <a:r>
              <a:rPr lang="he-IL" b="1" dirty="0"/>
              <a:t>שווים ושווים פחות – תמונת מצב (2)</a:t>
            </a:r>
          </a:p>
        </p:txBody>
      </p:sp>
      <p:sp>
        <p:nvSpPr>
          <p:cNvPr id="3" name="מציין מיקום תוכן 2">
            <a:extLst>
              <a:ext uri="{FF2B5EF4-FFF2-40B4-BE49-F238E27FC236}">
                <a16:creationId xmlns:a16="http://schemas.microsoft.com/office/drawing/2014/main" id="{B32C54C2-A02B-4BD1-90A0-23E33906AFC7}"/>
              </a:ext>
            </a:extLst>
          </p:cNvPr>
          <p:cNvSpPr>
            <a:spLocks noGrp="1"/>
          </p:cNvSpPr>
          <p:nvPr>
            <p:ph idx="1"/>
          </p:nvPr>
        </p:nvSpPr>
        <p:spPr/>
        <p:txBody>
          <a:bodyPr/>
          <a:lstStyle/>
          <a:p>
            <a:r>
              <a:rPr lang="he-IL" b="1" dirty="0"/>
              <a:t>בתוך עולם המוגבלויות:</a:t>
            </a:r>
          </a:p>
          <a:p>
            <a:pPr marL="0" indent="0" algn="just">
              <a:buNone/>
            </a:pPr>
            <a:r>
              <a:rPr lang="he-IL" sz="2000" dirty="0"/>
              <a:t>מבחנים המדירים את המוגבלות הנפשית מזכאות לקצבאות תפקודיות (</a:t>
            </a:r>
            <a:r>
              <a:rPr lang="he-IL" sz="2000" dirty="0" err="1"/>
              <a:t>שר"ם</a:t>
            </a:r>
            <a:r>
              <a:rPr lang="he-IL" sz="2000" dirty="0"/>
              <a:t> וניידות).</a:t>
            </a:r>
          </a:p>
          <a:p>
            <a:pPr marL="0" indent="0" algn="just">
              <a:buNone/>
            </a:pPr>
            <a:r>
              <a:rPr lang="he-IL" sz="2000" dirty="0"/>
              <a:t>נוהלי משרד השיכון – דיור ציבורי והשתתפות בשכר דירה – נכה רתוק </a:t>
            </a:r>
            <a:r>
              <a:rPr lang="he-IL" sz="2000" dirty="0" err="1"/>
              <a:t>לכסא</a:t>
            </a:r>
            <a:r>
              <a:rPr lang="he-IL" sz="2000" dirty="0"/>
              <a:t> גלגלים ונכה שאינו כזה.</a:t>
            </a:r>
          </a:p>
          <a:p>
            <a:pPr marL="0" indent="0" algn="just">
              <a:buNone/>
            </a:pPr>
            <a:r>
              <a:rPr lang="he-IL" dirty="0"/>
              <a:t> </a:t>
            </a:r>
            <a:endParaRPr lang="en-US" dirty="0"/>
          </a:p>
          <a:p>
            <a:pPr algn="just"/>
            <a:r>
              <a:rPr lang="he-IL" b="1" dirty="0"/>
              <a:t>מעמד המשפחה </a:t>
            </a:r>
          </a:p>
          <a:p>
            <a:pPr algn="just"/>
            <a:r>
              <a:rPr lang="he-IL" sz="2000" dirty="0"/>
              <a:t>ניצני שינוי: מרכזי המשפחות בקהילה ובבתי החולים, מפת ייצוגים, שינוי בתפיסה הטיפולית, הכרה במשולש הטיפולי ובמומחיות מניסיון.</a:t>
            </a:r>
          </a:p>
          <a:p>
            <a:endParaRPr lang="en-US" sz="2000" dirty="0"/>
          </a:p>
          <a:p>
            <a:r>
              <a:rPr lang="he-IL" b="1" dirty="0"/>
              <a:t>בטחון סוציאלי ושירותי רווחה  </a:t>
            </a:r>
            <a:endParaRPr lang="en-US" b="1" dirty="0"/>
          </a:p>
          <a:p>
            <a:endParaRPr lang="he-IL" dirty="0"/>
          </a:p>
        </p:txBody>
      </p:sp>
    </p:spTree>
    <p:extLst>
      <p:ext uri="{BB962C8B-B14F-4D97-AF65-F5344CB8AC3E}">
        <p14:creationId xmlns:p14="http://schemas.microsoft.com/office/powerpoint/2010/main" val="1115377966"/>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1A99EC7-2996-4D98-92E1-4AD0AD5AC668}"/>
              </a:ext>
            </a:extLst>
          </p:cNvPr>
          <p:cNvSpPr>
            <a:spLocks noGrp="1"/>
          </p:cNvSpPr>
          <p:nvPr>
            <p:ph type="title"/>
          </p:nvPr>
        </p:nvSpPr>
        <p:spPr>
          <a:xfrm>
            <a:off x="838200" y="365126"/>
            <a:ext cx="10515600" cy="1002036"/>
          </a:xfrm>
        </p:spPr>
        <p:txBody>
          <a:bodyPr/>
          <a:lstStyle/>
          <a:p>
            <a:pPr algn="ctr"/>
            <a:r>
              <a:rPr lang="he-IL" b="1" dirty="0"/>
              <a:t>העת החדשה בבריאות הנפש: מדיניות האל מיסוד</a:t>
            </a:r>
          </a:p>
        </p:txBody>
      </p:sp>
      <p:sp>
        <p:nvSpPr>
          <p:cNvPr id="3" name="מציין מיקום תוכן 2">
            <a:extLst>
              <a:ext uri="{FF2B5EF4-FFF2-40B4-BE49-F238E27FC236}">
                <a16:creationId xmlns:a16="http://schemas.microsoft.com/office/drawing/2014/main" id="{47EF929E-00FB-4E07-9387-9817FE499CC9}"/>
              </a:ext>
            </a:extLst>
          </p:cNvPr>
          <p:cNvSpPr>
            <a:spLocks noGrp="1"/>
          </p:cNvSpPr>
          <p:nvPr>
            <p:ph idx="1"/>
          </p:nvPr>
        </p:nvSpPr>
        <p:spPr>
          <a:xfrm>
            <a:off x="838200" y="1526958"/>
            <a:ext cx="10515600" cy="4660778"/>
          </a:xfrm>
        </p:spPr>
        <p:txBody>
          <a:bodyPr>
            <a:normAutofit fontScale="92500"/>
          </a:bodyPr>
          <a:lstStyle/>
          <a:p>
            <a:pPr algn="just"/>
            <a:r>
              <a:rPr lang="he-IL" sz="2400" dirty="0"/>
              <a:t>שירותי בריאות הנפש בעולם המערבי עברו שינויים מהותיים במחצית </a:t>
            </a:r>
            <a:r>
              <a:rPr lang="he-IL" sz="2400" dirty="0" err="1"/>
              <a:t>השניה</a:t>
            </a:r>
            <a:r>
              <a:rPr lang="he-IL" sz="2400" dirty="0"/>
              <a:t> של המאה הקודמת.</a:t>
            </a:r>
          </a:p>
          <a:p>
            <a:pPr algn="just"/>
            <a:r>
              <a:rPr lang="he-IL" sz="2400" dirty="0"/>
              <a:t>מהותו של השינוי: העברתו של מרכז הכובד בשירותי בריאות הנפש מבתי החולים לקהילה.</a:t>
            </a:r>
          </a:p>
          <a:p>
            <a:pPr algn="just"/>
            <a:r>
              <a:rPr lang="he-IL" sz="2400" dirty="0"/>
              <a:t>ראשיתו של התהליך בתנועת האל מיסוד שקראה לסגירתם של מוסדות פסיכיאטריים וקיצור משכי האשפוז.</a:t>
            </a:r>
          </a:p>
          <a:p>
            <a:pPr marL="0" indent="0" algn="just">
              <a:buNone/>
            </a:pPr>
            <a:r>
              <a:rPr lang="he-IL" sz="2400" dirty="0"/>
              <a:t>   המשכו ביצירתם של שירותים טיפוליים ושיקומיים חדשים בקהילה, ותפיסות חדשות לגבי מבנה</a:t>
            </a:r>
          </a:p>
          <a:p>
            <a:pPr marL="0" indent="0" algn="just">
              <a:buNone/>
            </a:pPr>
            <a:r>
              <a:rPr lang="he-IL" sz="2400" dirty="0"/>
              <a:t>   מערכת השירותים וקיומו של רצף טיפולי.</a:t>
            </a:r>
          </a:p>
          <a:p>
            <a:pPr algn="just"/>
            <a:r>
              <a:rPr lang="he-IL" sz="2400" dirty="0"/>
              <a:t>תפיסת האל מיסוד באה לעולם:</a:t>
            </a:r>
          </a:p>
          <a:p>
            <a:pPr marL="0" indent="0" algn="just">
              <a:buNone/>
            </a:pPr>
            <a:r>
              <a:rPr lang="he-IL" sz="2400" dirty="0"/>
              <a:t>   על רקע שינוי תפיסות ושינוי נסיבות בעולם הטיפולי.</a:t>
            </a:r>
          </a:p>
          <a:p>
            <a:pPr marL="0" indent="0" algn="just">
              <a:buNone/>
            </a:pPr>
            <a:r>
              <a:rPr lang="he-IL" sz="2400" dirty="0"/>
              <a:t>   כחלק  מהתחזקותן של תנועות לזכויות אדם, שראו בטיפול המוסדי פגיעה בזכויות הפרט.</a:t>
            </a:r>
          </a:p>
          <a:p>
            <a:pPr marL="0" indent="0">
              <a:buNone/>
            </a:pPr>
            <a:endParaRPr lang="he-IL" sz="2000" dirty="0"/>
          </a:p>
          <a:p>
            <a:pPr marL="0" indent="0">
              <a:buNone/>
            </a:pPr>
            <a:endParaRPr lang="he-IL" sz="2000" dirty="0"/>
          </a:p>
          <a:p>
            <a:pPr marL="0" indent="0">
              <a:buNone/>
            </a:pPr>
            <a:endParaRPr lang="he-IL" dirty="0"/>
          </a:p>
        </p:txBody>
      </p:sp>
    </p:spTree>
    <p:extLst>
      <p:ext uri="{BB962C8B-B14F-4D97-AF65-F5344CB8AC3E}">
        <p14:creationId xmlns:p14="http://schemas.microsoft.com/office/powerpoint/2010/main" val="2891193318"/>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6FAB9CC-4C76-446A-937D-948FD0A1DDF1}"/>
              </a:ext>
            </a:extLst>
          </p:cNvPr>
          <p:cNvSpPr>
            <a:spLocks noGrp="1"/>
          </p:cNvSpPr>
          <p:nvPr>
            <p:ph type="title"/>
          </p:nvPr>
        </p:nvSpPr>
        <p:spPr>
          <a:xfrm>
            <a:off x="838200" y="365125"/>
            <a:ext cx="10515600" cy="1206223"/>
          </a:xfrm>
        </p:spPr>
        <p:txBody>
          <a:bodyPr/>
          <a:lstStyle/>
          <a:p>
            <a:pPr algn="ctr"/>
            <a:r>
              <a:rPr lang="he-IL" b="1" dirty="0"/>
              <a:t>מדיניות האל מיסוד במשקפי עולם הטיפול (כללי)</a:t>
            </a:r>
          </a:p>
        </p:txBody>
      </p:sp>
      <p:sp>
        <p:nvSpPr>
          <p:cNvPr id="3" name="מציין מיקום תוכן 2">
            <a:extLst>
              <a:ext uri="{FF2B5EF4-FFF2-40B4-BE49-F238E27FC236}">
                <a16:creationId xmlns:a16="http://schemas.microsoft.com/office/drawing/2014/main" id="{4CB6B610-F311-49E2-A6AD-68532D3AC970}"/>
              </a:ext>
            </a:extLst>
          </p:cNvPr>
          <p:cNvSpPr>
            <a:spLocks noGrp="1"/>
          </p:cNvSpPr>
          <p:nvPr>
            <p:ph idx="1"/>
          </p:nvPr>
        </p:nvSpPr>
        <p:spPr>
          <a:xfrm>
            <a:off x="838200" y="1713390"/>
            <a:ext cx="10515600" cy="4463573"/>
          </a:xfrm>
        </p:spPr>
        <p:txBody>
          <a:bodyPr>
            <a:normAutofit lnSpcReduction="10000"/>
          </a:bodyPr>
          <a:lstStyle/>
          <a:p>
            <a:pPr algn="just"/>
            <a:r>
              <a:rPr lang="he-IL" sz="2400" dirty="0"/>
              <a:t>המדיניות באה לעולם על רקע: פרסום מחקרים על נזקי האשפוז, תחילתו של הטיפול התרופתי, עלותו הגבוהה של האשפוז. בהמשך לכך צומצם באופן משמעותי מספר המיטות הפסיכיאטריות.</a:t>
            </a:r>
          </a:p>
          <a:p>
            <a:pPr marL="0" indent="0" algn="just">
              <a:buNone/>
            </a:pPr>
            <a:endParaRPr lang="he-IL" sz="2400" dirty="0"/>
          </a:p>
          <a:p>
            <a:pPr algn="just"/>
            <a:r>
              <a:rPr lang="he-IL" sz="2400" dirty="0"/>
              <a:t>תחילת מימושה הובילה למסקנה כי למתמודדים צרכים ורצונות רבים וההקלה בתסמיני המחלה בלבד אינם נותנים מענה למכלול צרכיהם. על רקע זה באו לעולם תפיסת ההחלמה ושירותי השיקום שנועדו לקדמה, וחל שינוי דרמטי במערך שירותי בריאות הנפש.</a:t>
            </a:r>
          </a:p>
          <a:p>
            <a:pPr marL="0" indent="0" algn="just">
              <a:buNone/>
            </a:pPr>
            <a:endParaRPr lang="he-IL" sz="2400" dirty="0"/>
          </a:p>
          <a:p>
            <a:pPr algn="just"/>
            <a:r>
              <a:rPr lang="he-IL" sz="2400" dirty="0"/>
              <a:t>לא עוד ההנחה השלטת כי אנו עוסקים במחלות חשוכות מרפא עם פרוגנוזה של התדרדרות תפקודית ללא סיכויי החלמה. מחקרים הראו כי שליש מהמתמודדים ישיג שיפור משמעותי ויציב, שליש ישיג שיפור כלשהו עם נסיגות לסירוגין וכשליש אכן יראו מוגבלות קבועה.</a:t>
            </a:r>
          </a:p>
        </p:txBody>
      </p:sp>
    </p:spTree>
    <p:extLst>
      <p:ext uri="{BB962C8B-B14F-4D97-AF65-F5344CB8AC3E}">
        <p14:creationId xmlns:p14="http://schemas.microsoft.com/office/powerpoint/2010/main" val="2185326462"/>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A10E69A-B08F-4E88-AE83-6FD5F4939590}"/>
              </a:ext>
            </a:extLst>
          </p:cNvPr>
          <p:cNvSpPr>
            <a:spLocks noGrp="1"/>
          </p:cNvSpPr>
          <p:nvPr>
            <p:ph type="title"/>
          </p:nvPr>
        </p:nvSpPr>
        <p:spPr>
          <a:xfrm>
            <a:off x="838200" y="365125"/>
            <a:ext cx="10515600" cy="1206223"/>
          </a:xfrm>
        </p:spPr>
        <p:txBody>
          <a:bodyPr/>
          <a:lstStyle/>
          <a:p>
            <a:pPr algn="ctr"/>
            <a:r>
              <a:rPr lang="he-IL" b="1" dirty="0"/>
              <a:t>שיקום והחלמה</a:t>
            </a:r>
          </a:p>
        </p:txBody>
      </p:sp>
      <p:sp>
        <p:nvSpPr>
          <p:cNvPr id="3" name="מציין מיקום תוכן 2">
            <a:extLst>
              <a:ext uri="{FF2B5EF4-FFF2-40B4-BE49-F238E27FC236}">
                <a16:creationId xmlns:a16="http://schemas.microsoft.com/office/drawing/2014/main" id="{DF13CA52-EB8E-4833-802E-CED260F8CD9D}"/>
              </a:ext>
            </a:extLst>
          </p:cNvPr>
          <p:cNvSpPr>
            <a:spLocks noGrp="1"/>
          </p:cNvSpPr>
          <p:nvPr>
            <p:ph idx="1"/>
          </p:nvPr>
        </p:nvSpPr>
        <p:spPr>
          <a:xfrm>
            <a:off x="838200" y="1825625"/>
            <a:ext cx="10515600" cy="4667250"/>
          </a:xfrm>
        </p:spPr>
        <p:txBody>
          <a:bodyPr>
            <a:normAutofit fontScale="85000" lnSpcReduction="10000"/>
          </a:bodyPr>
          <a:lstStyle/>
          <a:p>
            <a:r>
              <a:rPr lang="he-IL" b="1" dirty="0"/>
              <a:t>תפיסת ההחלמה</a:t>
            </a:r>
          </a:p>
          <a:p>
            <a:pPr marL="0" indent="0" algn="just">
              <a:buNone/>
            </a:pPr>
            <a:r>
              <a:rPr lang="he-IL" dirty="0"/>
              <a:t>למתמודד יכולת לקבוע את רצונותיו ומטרותיו ולקדם את חייו באופן שיוכל לחיות חיים מלאים ומשמעותיים.</a:t>
            </a:r>
          </a:p>
          <a:p>
            <a:pPr marL="0" indent="0" algn="just">
              <a:buNone/>
            </a:pPr>
            <a:r>
              <a:rPr lang="he-IL" dirty="0"/>
              <a:t>תהליך ההחלמה רב </a:t>
            </a:r>
            <a:r>
              <a:rPr lang="he-IL" dirty="0" err="1"/>
              <a:t>מימדי</a:t>
            </a:r>
            <a:r>
              <a:rPr lang="he-IL" dirty="0"/>
              <a:t> וארוך טווח והוא מסתייע בתמיכות סביבתיות ובאדם עצמו כגורם פעיל המשפיע על חייו.</a:t>
            </a:r>
          </a:p>
          <a:p>
            <a:pPr marL="0" indent="0" algn="just">
              <a:buNone/>
            </a:pPr>
            <a:r>
              <a:rPr lang="he-IL" dirty="0"/>
              <a:t>ההחלמה אינה הבראה. היא מכירה במגבלות המוגבלות, אך לצידה ביכולת לנהל חיים, תוך בנייתה של זהות אישית והעצמה אישית בתוך מגבלותיה של המוגבלות הנפשית.</a:t>
            </a:r>
          </a:p>
          <a:p>
            <a:pPr marL="0" indent="0" algn="just">
              <a:buNone/>
            </a:pPr>
            <a:endParaRPr lang="he-IL" dirty="0"/>
          </a:p>
          <a:p>
            <a:pPr lvl="0" algn="just"/>
            <a:r>
              <a:rPr lang="he-IL" b="1" dirty="0">
                <a:solidFill>
                  <a:prstClr val="black"/>
                </a:solidFill>
              </a:rPr>
              <a:t>השיקום הפסיכו-סוציאלי (כלי ואמצעי להשגתה של החלמה)</a:t>
            </a:r>
          </a:p>
          <a:p>
            <a:pPr marL="0" indent="0" algn="just">
              <a:buNone/>
            </a:pPr>
            <a:r>
              <a:rPr lang="he-IL" dirty="0"/>
              <a:t>דו שיח מתמשך של המתמודד עם קרוביו ועם הקהילה אליה הוא משתייך הם גורם מרכזי בתהליך ההחלמה. נדרש מעבר מגישה מגוננת לגישה נתמכת בכל תחומי העשייה ועל שירותי השיקום להיות מחוברים לקהילה. פעילות יומיומית כמו עבודה או לימודים מרכזיים בשילובו של האדם בחברה.</a:t>
            </a:r>
          </a:p>
        </p:txBody>
      </p:sp>
    </p:spTree>
    <p:extLst>
      <p:ext uri="{BB962C8B-B14F-4D97-AF65-F5344CB8AC3E}">
        <p14:creationId xmlns:p14="http://schemas.microsoft.com/office/powerpoint/2010/main" val="70646333"/>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09080A-0B98-4B38-AA89-164CD984DAA9}"/>
              </a:ext>
            </a:extLst>
          </p:cNvPr>
          <p:cNvSpPr>
            <a:spLocks noGrp="1"/>
          </p:cNvSpPr>
          <p:nvPr>
            <p:ph type="title"/>
          </p:nvPr>
        </p:nvSpPr>
        <p:spPr>
          <a:xfrm>
            <a:off x="838200" y="365126"/>
            <a:ext cx="10515600" cy="1108568"/>
          </a:xfrm>
        </p:spPr>
        <p:txBody>
          <a:bodyPr/>
          <a:lstStyle/>
          <a:p>
            <a:pPr algn="ctr"/>
            <a:r>
              <a:rPr lang="he-IL" b="1" dirty="0"/>
              <a:t>מודל זכויות האדם </a:t>
            </a:r>
          </a:p>
        </p:txBody>
      </p:sp>
      <p:sp>
        <p:nvSpPr>
          <p:cNvPr id="3" name="מציין מיקום תוכן 2">
            <a:extLst>
              <a:ext uri="{FF2B5EF4-FFF2-40B4-BE49-F238E27FC236}">
                <a16:creationId xmlns:a16="http://schemas.microsoft.com/office/drawing/2014/main" id="{8F3751F6-23A1-467F-98A0-7D803030C4C4}"/>
              </a:ext>
            </a:extLst>
          </p:cNvPr>
          <p:cNvSpPr>
            <a:spLocks noGrp="1"/>
          </p:cNvSpPr>
          <p:nvPr>
            <p:ph idx="1"/>
          </p:nvPr>
        </p:nvSpPr>
        <p:spPr/>
        <p:txBody>
          <a:bodyPr>
            <a:normAutofit fontScale="92500" lnSpcReduction="20000"/>
          </a:bodyPr>
          <a:lstStyle/>
          <a:p>
            <a:pPr algn="just"/>
            <a:r>
              <a:rPr lang="he-IL" sz="2400" dirty="0"/>
              <a:t>מודל זכויות האדם התפתח בתנועה לזכויות האזרח בארצות הברית.</a:t>
            </a:r>
          </a:p>
          <a:p>
            <a:pPr marL="0" indent="0" algn="just">
              <a:buNone/>
            </a:pPr>
            <a:r>
              <a:rPr lang="he-IL" sz="2400" dirty="0"/>
              <a:t>   המאבקים לשוויון של נשים, שחורים </a:t>
            </a:r>
            <a:r>
              <a:rPr lang="he-IL" sz="2400" dirty="0" err="1"/>
              <a:t>ולהט"ב</a:t>
            </a:r>
            <a:r>
              <a:rPr lang="he-IL" sz="2400" dirty="0"/>
              <a:t>, התרחבו גם לאנשים עם מוגבלות. הזכות לשוויון </a:t>
            </a:r>
          </a:p>
          <a:p>
            <a:pPr marL="0" indent="0" algn="just">
              <a:buNone/>
            </a:pPr>
            <a:r>
              <a:rPr lang="he-IL" sz="2400" dirty="0"/>
              <a:t>   ואיסור ההפליה תורגמה לזכותם של אנשים עם מוגבלות לחיים עצמאיים, לאוטונומיה לבחירה</a:t>
            </a:r>
          </a:p>
          <a:p>
            <a:pPr marL="0" indent="0" algn="just">
              <a:buNone/>
            </a:pPr>
            <a:r>
              <a:rPr lang="he-IL" sz="2400" dirty="0"/>
              <a:t>   ולנגישות. כל אלה עולים בקנה אחד עם עקרונות האל מיסוד ויסודות תפיסת ההחלמה.</a:t>
            </a:r>
          </a:p>
          <a:p>
            <a:pPr algn="just"/>
            <a:r>
              <a:rPr lang="he-IL" sz="2400" dirty="0"/>
              <a:t>אמנת האו"ם בדבר זכויותיהם של אנשים עם מוגבלות היא המסמך המכונן של גישת זכויות האדם.</a:t>
            </a:r>
          </a:p>
          <a:p>
            <a:pPr marL="0" indent="0" algn="just">
              <a:buNone/>
            </a:pPr>
            <a:r>
              <a:rPr lang="he-IL" sz="2400" dirty="0"/>
              <a:t>   האמנה אינה יוצרת זכויות אדם חדשות. בבסיסה הטענה כי קיים קיפוח חברתי, שמונע מאנשים</a:t>
            </a:r>
          </a:p>
          <a:p>
            <a:pPr marL="0" indent="0" algn="just">
              <a:buNone/>
            </a:pPr>
            <a:r>
              <a:rPr lang="he-IL" sz="2400" dirty="0"/>
              <a:t>   עם מוגבלות לממש את זכויות האדם שלהם. </a:t>
            </a:r>
          </a:p>
          <a:p>
            <a:pPr algn="just"/>
            <a:r>
              <a:rPr lang="he-IL" sz="2400" dirty="0"/>
              <a:t>העקרונות הבסיסיים שביסוד האמנה:</a:t>
            </a:r>
          </a:p>
          <a:p>
            <a:pPr marL="0" indent="0" algn="just">
              <a:buNone/>
            </a:pPr>
            <a:r>
              <a:rPr lang="he-IL" sz="2400" dirty="0"/>
              <a:t>   האחד – זכותו של כל אדם עם מוגבלות להנאה מלאה מכל ומלוא זכויות האדם, יהא אשר יהא</a:t>
            </a:r>
          </a:p>
          <a:p>
            <a:pPr marL="0" indent="0" algn="just">
              <a:buNone/>
            </a:pPr>
            <a:r>
              <a:rPr lang="he-IL" sz="2400" dirty="0"/>
              <a:t>   מצבו ותפקודו, ובראש ובראשונה להיות אדון לחייו.</a:t>
            </a:r>
            <a:endParaRPr lang="en-US" sz="2400" dirty="0"/>
          </a:p>
          <a:p>
            <a:pPr marL="0" indent="0" algn="just">
              <a:buNone/>
            </a:pPr>
            <a:r>
              <a:rPr lang="he-IL" sz="2400" dirty="0"/>
              <a:t>   השני - הסרת החסמים שמקימה הלקות מפני השתלבות שוויונית בחיי החברה.</a:t>
            </a:r>
          </a:p>
          <a:p>
            <a:pPr marL="0" indent="0">
              <a:buNone/>
            </a:pPr>
            <a:endParaRPr lang="he-IL" sz="2400" dirty="0"/>
          </a:p>
        </p:txBody>
      </p:sp>
    </p:spTree>
    <p:extLst>
      <p:ext uri="{BB962C8B-B14F-4D97-AF65-F5344CB8AC3E}">
        <p14:creationId xmlns:p14="http://schemas.microsoft.com/office/powerpoint/2010/main" val="1361752060"/>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fade">
                                      <p:cBhvr>
                                        <p:cTn id="2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CE5AF4F-2A0F-4D59-9C71-496C790E7958}"/>
              </a:ext>
            </a:extLst>
          </p:cNvPr>
          <p:cNvSpPr>
            <a:spLocks noGrp="1"/>
          </p:cNvSpPr>
          <p:nvPr>
            <p:ph type="title"/>
          </p:nvPr>
        </p:nvSpPr>
        <p:spPr/>
        <p:txBody>
          <a:bodyPr/>
          <a:lstStyle/>
          <a:p>
            <a:pPr algn="ctr"/>
            <a:r>
              <a:rPr lang="he-IL" b="1" dirty="0"/>
              <a:t>מדיניות האל מיסוד – סיכום ביניים</a:t>
            </a:r>
          </a:p>
        </p:txBody>
      </p:sp>
      <p:sp>
        <p:nvSpPr>
          <p:cNvPr id="3" name="מציין מיקום תוכן 2">
            <a:extLst>
              <a:ext uri="{FF2B5EF4-FFF2-40B4-BE49-F238E27FC236}">
                <a16:creationId xmlns:a16="http://schemas.microsoft.com/office/drawing/2014/main" id="{18BCA4E5-E698-499D-AC19-C2E8B6224641}"/>
              </a:ext>
            </a:extLst>
          </p:cNvPr>
          <p:cNvSpPr>
            <a:spLocks noGrp="1"/>
          </p:cNvSpPr>
          <p:nvPr>
            <p:ph idx="1"/>
          </p:nvPr>
        </p:nvSpPr>
        <p:spPr/>
        <p:txBody>
          <a:bodyPr/>
          <a:lstStyle/>
          <a:p>
            <a:pPr algn="just"/>
            <a:r>
              <a:rPr lang="he-IL" dirty="0"/>
              <a:t>מדיניות האל מיסוד </a:t>
            </a:r>
            <a:r>
              <a:rPr lang="he-IL" dirty="0" err="1"/>
              <a:t>היתה</a:t>
            </a:r>
            <a:r>
              <a:rPr lang="he-IL" dirty="0"/>
              <a:t> צעד גדול וחשוב במסע מהדרה להכלה.</a:t>
            </a:r>
          </a:p>
          <a:p>
            <a:pPr algn="just"/>
            <a:r>
              <a:rPr lang="he-IL" dirty="0"/>
              <a:t>היא שינתה את מרכז הכובד במתן שירותי בריאות הנפש, והסיטה אותו מבית החולים לקהילה.</a:t>
            </a:r>
          </a:p>
          <a:p>
            <a:pPr algn="just"/>
            <a:r>
              <a:rPr lang="he-IL" dirty="0"/>
              <a:t>היא הציבה כיעד וכמטרה את השתלבותו של המתמודד בחיי הקהילה.</a:t>
            </a:r>
          </a:p>
          <a:p>
            <a:pPr algn="just"/>
            <a:r>
              <a:rPr lang="he-IL" dirty="0"/>
              <a:t>גם בישראל חברו תנועות הסנגור ובראשן עוצמה, לפעילי זכויות אדם ואנשי שיקום ואלה הובילו בצוותא שתי רפורמות משמעותיות –</a:t>
            </a:r>
          </a:p>
          <a:p>
            <a:pPr marL="0" indent="0" algn="just">
              <a:buNone/>
            </a:pPr>
            <a:r>
              <a:rPr lang="he-IL" dirty="0"/>
              <a:t>  הרפורמה השיקומית והרפורמה </a:t>
            </a:r>
            <a:r>
              <a:rPr lang="he-IL" dirty="0" err="1"/>
              <a:t>הביטוחית</a:t>
            </a:r>
            <a:r>
              <a:rPr lang="he-IL" dirty="0"/>
              <a:t>.</a:t>
            </a:r>
          </a:p>
          <a:p>
            <a:pPr marL="0" indent="0">
              <a:buNone/>
            </a:pPr>
            <a:endParaRPr lang="he-IL" dirty="0"/>
          </a:p>
        </p:txBody>
      </p:sp>
    </p:spTree>
    <p:extLst>
      <p:ext uri="{BB962C8B-B14F-4D97-AF65-F5344CB8AC3E}">
        <p14:creationId xmlns:p14="http://schemas.microsoft.com/office/powerpoint/2010/main" val="3334008590"/>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4138</TotalTime>
  <Words>2219</Words>
  <Application>Microsoft Office PowerPoint</Application>
  <PresentationFormat>מסך רחב</PresentationFormat>
  <Paragraphs>158</Paragraphs>
  <Slides>22</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22</vt:i4>
      </vt:variant>
    </vt:vector>
  </HeadingPairs>
  <TitlesOfParts>
    <vt:vector size="26" baseType="lpstr">
      <vt:lpstr>Arial</vt:lpstr>
      <vt:lpstr>Calibri</vt:lpstr>
      <vt:lpstr>Calibri Light</vt:lpstr>
      <vt:lpstr>ערכת נושא Office</vt:lpstr>
      <vt:lpstr>מתמודדים ומשפחות:  על המסע מהדרה להכלה</vt:lpstr>
      <vt:lpstr>הכרות: תעודת זהות וכרטיס ביקור</vt:lpstr>
      <vt:lpstr>שווים ושווים פחות – תמונת מצב</vt:lpstr>
      <vt:lpstr>שווים ושווים פחות – תמונת מצב (2)</vt:lpstr>
      <vt:lpstr>העת החדשה בבריאות הנפש: מדיניות האל מיסוד</vt:lpstr>
      <vt:lpstr>מדיניות האל מיסוד במשקפי עולם הטיפול (כללי)</vt:lpstr>
      <vt:lpstr>שיקום והחלמה</vt:lpstr>
      <vt:lpstr>מודל זכויות האדם </vt:lpstr>
      <vt:lpstr>מדיניות האל מיסוד – סיכום ביניים</vt:lpstr>
      <vt:lpstr>הציפיה שנכזבה– למה עדיין קשה מורכב ובלתי אפשרי</vt:lpstr>
      <vt:lpstr>אוטונומיה ושוויון – התנגשות מובנית?</vt:lpstr>
      <vt:lpstr>על המודעות למוגבלות ועל היקף הטיפול בבריאות הנפש</vt:lpstr>
      <vt:lpstr>פרדוקס האוטונומיה – האם גזירת גורל?</vt:lpstr>
      <vt:lpstr>פיצוחו של פרדוקס האוטונומיה</vt:lpstr>
      <vt:lpstr>פיצוחו של פרדוקס האוטונומיה (המשך)</vt:lpstr>
      <vt:lpstr>סוגיית האשפוז הכפוי  - מצב בהווה</vt:lpstr>
      <vt:lpstr>סוגיית האשפוז הכפוי - המדיניות הנדרשת</vt:lpstr>
      <vt:lpstr>מעמד המשפחה</vt:lpstr>
      <vt:lpstr>מעמד המשפחה – המדיניות הנדרשת</vt:lpstr>
      <vt:lpstr>מתמודדים המצויים מחוץ למעגלי הטיפול</vt:lpstr>
      <vt:lpstr>לסיכום</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מתמודדים ומשפחות: על המסע מהדרה להכלה</dc:title>
  <dc:creator>User</dc:creator>
  <cp:lastModifiedBy>Lenovo</cp:lastModifiedBy>
  <cp:revision>100</cp:revision>
  <dcterms:created xsi:type="dcterms:W3CDTF">2020-06-27T17:51:17Z</dcterms:created>
  <dcterms:modified xsi:type="dcterms:W3CDTF">2020-07-22T07:10:46Z</dcterms:modified>
</cp:coreProperties>
</file>