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notesMasterIdLst>
    <p:notesMasterId r:id="rId19"/>
  </p:notesMasterIdLst>
  <p:sldIdLst>
    <p:sldId id="305" r:id="rId2"/>
    <p:sldId id="313" r:id="rId3"/>
    <p:sldId id="308" r:id="rId4"/>
    <p:sldId id="309" r:id="rId5"/>
    <p:sldId id="315" r:id="rId6"/>
    <p:sldId id="316" r:id="rId7"/>
    <p:sldId id="314" r:id="rId8"/>
    <p:sldId id="306" r:id="rId9"/>
    <p:sldId id="307" r:id="rId10"/>
    <p:sldId id="322" r:id="rId11"/>
    <p:sldId id="317" r:id="rId12"/>
    <p:sldId id="318" r:id="rId13"/>
    <p:sldId id="319" r:id="rId14"/>
    <p:sldId id="320" r:id="rId15"/>
    <p:sldId id="321" r:id="rId16"/>
    <p:sldId id="324" r:id="rId17"/>
    <p:sldId id="32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i Baruchin" initials="HB" lastIdx="1" clrIdx="0">
    <p:extLst>
      <p:ext uri="{19B8F6BF-5375-455C-9EA6-DF929625EA0E}">
        <p15:presenceInfo xmlns:p15="http://schemas.microsoft.com/office/powerpoint/2012/main" xmlns="" userId="b63c12f4bd9ea039" providerId="Windows Liv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E06"/>
    <a:srgbClr val="DDEDBE"/>
    <a:srgbClr val="6A6260"/>
    <a:srgbClr val="817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3375" autoAdjust="0"/>
  </p:normalViewPr>
  <p:slideViewPr>
    <p:cSldViewPr snapToGrid="0">
      <p:cViewPr>
        <p:scale>
          <a:sx n="71" d="100"/>
          <a:sy n="71" d="100"/>
        </p:scale>
        <p:origin x="-496" y="-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B289FE0-F012-4954-8350-D0043BCAF68E}" type="datetimeFigureOut">
              <a:rPr lang="he-IL" smtClean="0"/>
              <a:t>ה'/שבט/תש"פ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3AEA79C-7FC2-485F-AFBF-1DF3FA5BC2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56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95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6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59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48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0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4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069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901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8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3000">
              <a:schemeClr val="accent2">
                <a:lumMod val="45000"/>
                <a:lumOff val="55000"/>
                <a:alpha val="0"/>
              </a:schemeClr>
            </a:gs>
            <a:gs pos="64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0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sychosocialdisabilities/" TargetMode="External"/><Relationship Id="rId3" Type="http://schemas.openxmlformats.org/officeDocument/2006/relationships/hyperlink" Target="mailto:Ozma.office@gmail.com" TargetMode="External"/><Relationship Id="rId7" Type="http://schemas.openxmlformats.org/officeDocument/2006/relationships/hyperlink" Target="https://www.ozma.org.il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B4C7BB-B09E-4CB2-99C1-DA6C60697A83}"/>
              </a:ext>
            </a:extLst>
          </p:cNvPr>
          <p:cNvSpPr txBox="1"/>
          <p:nvPr/>
        </p:nvSpPr>
        <p:spPr>
          <a:xfrm>
            <a:off x="1" y="270043"/>
            <a:ext cx="12191999" cy="2000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עוצמה</a:t>
            </a:r>
          </a:p>
          <a:p>
            <a:pPr algn="ctr"/>
            <a:r>
              <a:rPr lang="he-IL" sz="4000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פורום ארצי של משפחות נפגעי  נפש</a:t>
            </a:r>
          </a:p>
          <a:p>
            <a:pPr algn="ctr"/>
            <a:endParaRPr lang="he-IL" sz="4400" dirty="0">
              <a:solidFill>
                <a:schemeClr val="accent1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8D715C-0191-4AFE-8BC9-1217CA2FC6EF}"/>
              </a:ext>
            </a:extLst>
          </p:cNvPr>
          <p:cNvSpPr txBox="1"/>
          <p:nvPr/>
        </p:nvSpPr>
        <p:spPr>
          <a:xfrm>
            <a:off x="1083211" y="2488987"/>
            <a:ext cx="9186205" cy="28645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defTabSz="914400" rtl="1">
              <a:lnSpc>
                <a:spcPct val="111000"/>
              </a:lnSpc>
              <a:spcBef>
                <a:spcPts val="930"/>
              </a:spcBef>
            </a:pP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שינויים בעולם בריאות הנפש</a:t>
            </a:r>
          </a:p>
          <a:p>
            <a:pPr lvl="0" algn="ctr" defTabSz="914400" rtl="1">
              <a:lnSpc>
                <a:spcPct val="111000"/>
              </a:lnSpc>
              <a:spcBef>
                <a:spcPts val="930"/>
              </a:spcBef>
            </a:pP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החלום והדרך להגשמתו</a:t>
            </a:r>
          </a:p>
          <a:p>
            <a:pPr lvl="0" algn="ctr" defTabSz="914400" rtl="1">
              <a:lnSpc>
                <a:spcPct val="111000"/>
              </a:lnSpc>
              <a:spcBef>
                <a:spcPts val="930"/>
              </a:spcBef>
            </a:pPr>
            <a:r>
              <a:rPr lang="he-IL" sz="32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כנס משפחות ארצי מיל"ם </a:t>
            </a:r>
          </a:p>
          <a:p>
            <a:pPr lvl="0" algn="ctr" defTabSz="914400" rtl="1">
              <a:lnSpc>
                <a:spcPct val="111000"/>
              </a:lnSpc>
              <a:spcBef>
                <a:spcPts val="930"/>
              </a:spcBef>
            </a:pPr>
            <a:r>
              <a:rPr lang="he-IL" sz="32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29.1.20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0AF29C-24A1-409D-AAED-9C744DD5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990" y="270043"/>
            <a:ext cx="1798566" cy="16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2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33BE81C-F2E4-41E5-A93B-9FCDB169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עקרונות יסוד וארגז הכלים:</a:t>
            </a:r>
            <a:r>
              <a:rPr lang="he-IL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88AAC495-CBF9-491A-B669-D95E72E0A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671638"/>
            <a:ext cx="9886950" cy="401478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sz="4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בקיאות מרבית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4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איתור חסמים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4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שיתופי פעולה ועשיית נפשות למהלך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4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נחישות והתמדה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4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תקשורת מותאמת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4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מאזן נזק ותועלת</a:t>
            </a:r>
          </a:p>
          <a:p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454AE0-ABD8-4B55-9BFE-AFCF0004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3629024"/>
            <a:ext cx="4010025" cy="316069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9714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תוצאת תמונה עבור ‪confused‬‏">
            <a:extLst>
              <a:ext uri="{FF2B5EF4-FFF2-40B4-BE49-F238E27FC236}">
                <a16:creationId xmlns:a16="http://schemas.microsoft.com/office/drawing/2014/main" xmlns="" id="{EF054E0F-CA4F-4062-A9A5-81C2D9DC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3429000"/>
            <a:ext cx="4067204" cy="32633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31DA5DB-24D9-4F74-9114-EA1EE99B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88" y="568345"/>
            <a:ext cx="11264884" cy="1058574"/>
          </a:xfrm>
        </p:spPr>
        <p:txBody>
          <a:bodyPr/>
          <a:lstStyle/>
          <a:p>
            <a:pPr algn="ct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ידע הוא כוח – האתגר!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xmlns="" id="{5FFD5274-09BC-4FB0-B7CD-6D3FA5A1F1F4}"/>
              </a:ext>
            </a:extLst>
          </p:cNvPr>
          <p:cNvSpPr txBox="1"/>
          <p:nvPr/>
        </p:nvSpPr>
        <p:spPr>
          <a:xfrm rot="21083344">
            <a:off x="3108364" y="1796319"/>
            <a:ext cx="2135149" cy="400110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נציבות השוויון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xmlns="" id="{793D3D0D-B46F-47E6-85EE-F6E8D01DC3B4}"/>
              </a:ext>
            </a:extLst>
          </p:cNvPr>
          <p:cNvSpPr txBox="1"/>
          <p:nvPr/>
        </p:nvSpPr>
        <p:spPr>
          <a:xfrm rot="11971812" flipV="1">
            <a:off x="2137763" y="4461490"/>
            <a:ext cx="2048029" cy="400110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מטפל עצמאי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xmlns="" id="{FA279D02-81B9-41DB-9EB7-525699628CDA}"/>
              </a:ext>
            </a:extLst>
          </p:cNvPr>
          <p:cNvSpPr txBox="1"/>
          <p:nvPr/>
        </p:nvSpPr>
        <p:spPr>
          <a:xfrm rot="783019">
            <a:off x="439388" y="2925081"/>
            <a:ext cx="2461159" cy="400110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מ</a:t>
            </a:r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רפאות ממשלתיות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xmlns="" id="{74DD29A9-9616-4F62-B24D-E894DFA8CD8E}"/>
              </a:ext>
            </a:extLst>
          </p:cNvPr>
          <p:cNvSpPr txBox="1"/>
          <p:nvPr/>
        </p:nvSpPr>
        <p:spPr>
          <a:xfrm>
            <a:off x="154707" y="3537300"/>
            <a:ext cx="3727490" cy="400110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וועדות סל שיקום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xmlns="" id="{C2361C55-CC73-4A4B-835A-5FFF31038E0A}"/>
              </a:ext>
            </a:extLst>
          </p:cNvPr>
          <p:cNvSpPr txBox="1"/>
          <p:nvPr/>
        </p:nvSpPr>
        <p:spPr>
          <a:xfrm rot="20180471">
            <a:off x="3050462" y="2785005"/>
            <a:ext cx="2177275" cy="400110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שירותי השיקום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7026E27A-5D2F-48E3-A292-B10EF62E826D}"/>
              </a:ext>
            </a:extLst>
          </p:cNvPr>
          <p:cNvSpPr txBox="1"/>
          <p:nvPr/>
        </p:nvSpPr>
        <p:spPr>
          <a:xfrm rot="21034798">
            <a:off x="6863604" y="3445453"/>
            <a:ext cx="2510392" cy="461665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קופות חולים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xmlns="" id="{FE6B5665-00CB-446A-87D7-FE0C1AC93786}"/>
              </a:ext>
            </a:extLst>
          </p:cNvPr>
          <p:cNvSpPr txBox="1"/>
          <p:nvPr/>
        </p:nvSpPr>
        <p:spPr>
          <a:xfrm rot="599870">
            <a:off x="5385776" y="1602861"/>
            <a:ext cx="2101814" cy="400110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לשכות הרווחה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xmlns="" id="{1D7E9621-291B-4202-8F06-E3FAB2929A77}"/>
              </a:ext>
            </a:extLst>
          </p:cNvPr>
          <p:cNvSpPr txBox="1"/>
          <p:nvPr/>
        </p:nvSpPr>
        <p:spPr>
          <a:xfrm rot="20902451">
            <a:off x="7257257" y="1951013"/>
            <a:ext cx="2498812" cy="400110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פסיכיאטר מחוז</a:t>
            </a:r>
            <a:r>
              <a:rPr lang="he-IL" sz="2000" dirty="0"/>
              <a:t>י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xmlns="" id="{A4CBE444-F4C6-4B4C-8E59-7A55599E2752}"/>
              </a:ext>
            </a:extLst>
          </p:cNvPr>
          <p:cNvSpPr txBox="1"/>
          <p:nvPr/>
        </p:nvSpPr>
        <p:spPr>
          <a:xfrm rot="535635">
            <a:off x="8040088" y="2695362"/>
            <a:ext cx="1676400" cy="707886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מצבי חירום ומשבר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xmlns="" id="{1421004C-989B-4DB7-BB95-3F50C340EF33}"/>
              </a:ext>
            </a:extLst>
          </p:cNvPr>
          <p:cNvSpPr txBox="1"/>
          <p:nvPr/>
        </p:nvSpPr>
        <p:spPr>
          <a:xfrm rot="20774974">
            <a:off x="8838178" y="3825394"/>
            <a:ext cx="3148263" cy="1015663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איך מבטיחים רצף טיפולי ולמי לעזאזל יש את התמונה הכוללת?!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xmlns="" id="{1D6F03CA-ADAC-4373-B577-B962E769DC13}"/>
              </a:ext>
            </a:extLst>
          </p:cNvPr>
          <p:cNvSpPr txBox="1"/>
          <p:nvPr/>
        </p:nvSpPr>
        <p:spPr>
          <a:xfrm rot="20812433">
            <a:off x="558846" y="5893964"/>
            <a:ext cx="2542044" cy="400110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הכשרה מקצועית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xmlns="" id="{63F11BF2-77E4-40A7-BC71-B0398C7D8C48}"/>
              </a:ext>
            </a:extLst>
          </p:cNvPr>
          <p:cNvSpPr txBox="1"/>
          <p:nvPr/>
        </p:nvSpPr>
        <p:spPr>
          <a:xfrm>
            <a:off x="2314814" y="5056702"/>
            <a:ext cx="1676400" cy="400110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קצבת נכות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xmlns="" id="{98AD7A91-E298-4715-BA05-89E6E62B78F7}"/>
              </a:ext>
            </a:extLst>
          </p:cNvPr>
          <p:cNvSpPr txBox="1"/>
          <p:nvPr/>
        </p:nvSpPr>
        <p:spPr>
          <a:xfrm>
            <a:off x="9787140" y="1169568"/>
            <a:ext cx="1858705" cy="707886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השתתפות</a:t>
            </a:r>
          </a:p>
          <a:p>
            <a:pPr algn="ctr"/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 בשכר דירה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xmlns="" id="{18631293-03C2-40AA-9DA1-681F58A50D89}"/>
              </a:ext>
            </a:extLst>
          </p:cNvPr>
          <p:cNvSpPr txBox="1"/>
          <p:nvPr/>
        </p:nvSpPr>
        <p:spPr>
          <a:xfrm rot="21035023">
            <a:off x="7984385" y="5739220"/>
            <a:ext cx="1827998" cy="707886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איזה זכויות יש לי כמשפחה</a:t>
            </a: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?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xmlns="" id="{1F6FBD0C-8109-4DE1-974D-81F23A0DF67C}"/>
              </a:ext>
            </a:extLst>
          </p:cNvPr>
          <p:cNvSpPr txBox="1"/>
          <p:nvPr/>
        </p:nvSpPr>
        <p:spPr>
          <a:xfrm rot="20797375">
            <a:off x="825687" y="935296"/>
            <a:ext cx="2016692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רופא משפחה ופסיכיאטר- מי אחראי על מה?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xmlns="" id="{C12433AB-19C8-4E2B-886E-E96A16C2D5B2}"/>
              </a:ext>
            </a:extLst>
          </p:cNvPr>
          <p:cNvSpPr txBox="1"/>
          <p:nvPr/>
        </p:nvSpPr>
        <p:spPr>
          <a:xfrm rot="622877">
            <a:off x="5539851" y="2836670"/>
            <a:ext cx="1351332" cy="400110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גמילה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xmlns="" id="{0EB3FF0A-5000-48B8-93C8-B571EFBDDB3D}"/>
              </a:ext>
            </a:extLst>
          </p:cNvPr>
          <p:cNvSpPr txBox="1"/>
          <p:nvPr/>
        </p:nvSpPr>
        <p:spPr>
          <a:xfrm rot="410517">
            <a:off x="7023385" y="4535823"/>
            <a:ext cx="2144171" cy="400110"/>
          </a:xfrm>
          <a:prstGeom prst="rect">
            <a:avLst/>
          </a:prstGeom>
          <a:noFill/>
          <a:ln>
            <a:solidFill>
              <a:srgbClr val="941E06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אשפוז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xmlns="" id="{87AE7995-A54E-4CE5-B955-A7EE5E651918}"/>
              </a:ext>
            </a:extLst>
          </p:cNvPr>
          <p:cNvSpPr txBox="1"/>
          <p:nvPr/>
        </p:nvSpPr>
        <p:spPr>
          <a:xfrm rot="1149632">
            <a:off x="9915986" y="2385945"/>
            <a:ext cx="1808791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פניות ציבור</a:t>
            </a:r>
          </a:p>
        </p:txBody>
      </p:sp>
    </p:spTree>
    <p:extLst>
      <p:ext uri="{BB962C8B-B14F-4D97-AF65-F5344CB8AC3E}">
        <p14:creationId xmlns:p14="http://schemas.microsoft.com/office/powerpoint/2010/main" val="74699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0F7DC75-9423-4041-B37D-85E68C01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4" y="683346"/>
            <a:ext cx="10917163" cy="826477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כיצד לרכוש ידע ולמצות זכויות?</a:t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he-IL" b="1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1B01986D-DCB7-48F7-BF2E-F94FDAEF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3" y="1648047"/>
            <a:ext cx="11151378" cy="5009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</a:rPr>
              <a:t>גלשו באתרים ברשת (אביליקו, עוצמה, "כל זכות" ואתרי</a:t>
            </a:r>
          </a:p>
          <a:p>
            <a:pPr marL="0" indent="0">
              <a:buNone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</a:rPr>
              <a:t>   הגופים הנוגעים בעניין).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</a:rPr>
              <a:t>העזרו במרכזי המשפחות בקהילה ובבתי החולים.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</a:rPr>
              <a:t>חקרו ודרשו אצל בעלי התפקידים ובעלי המקצוע עימם אתם באים במגע.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</a:rPr>
              <a:t>בררו מי הגורם האחראי ובפני מי אתם יכולים להביא את דברכם.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</a:rPr>
              <a:t>פנו </a:t>
            </a:r>
            <a:r>
              <a:rPr lang="he-IL" sz="2800" dirty="0">
                <a:solidFill>
                  <a:srgbClr val="C00000"/>
                </a:solidFill>
              </a:rPr>
              <a:t>ל"פניות הציבור"</a:t>
            </a:r>
            <a:r>
              <a:rPr lang="he-IL" sz="2800" dirty="0">
                <a:solidFill>
                  <a:schemeClr val="accent4">
                    <a:lumMod val="50000"/>
                  </a:schemeClr>
                </a:solidFill>
              </a:rPr>
              <a:t> (בכל מסגרת מען כאמור, </a:t>
            </a:r>
            <a:r>
              <a:rPr lang="he-IL" sz="2800" dirty="0" err="1">
                <a:solidFill>
                  <a:schemeClr val="accent4">
                    <a:lumMod val="50000"/>
                  </a:schemeClr>
                </a:solidFill>
              </a:rPr>
              <a:t>וד"כ</a:t>
            </a:r>
            <a:r>
              <a:rPr lang="he-IL" sz="2800" dirty="0">
                <a:solidFill>
                  <a:schemeClr val="accent4">
                    <a:lumMod val="50000"/>
                  </a:schemeClr>
                </a:solidFill>
              </a:rPr>
              <a:t> קיים יותר ממען אחד). </a:t>
            </a:r>
            <a:endParaRPr lang="he-IL" sz="28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</a:rPr>
              <a:t>הסתייעו בארגונים הרלוונטיים לתחום בריאות הנפש</a:t>
            </a:r>
            <a:r>
              <a:rPr lang="he-IL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פַּתְחו </a:t>
            </a:r>
            <a:r>
              <a:rPr lang="he-IL" sz="2800" dirty="0">
                <a:solidFill>
                  <a:srgbClr val="C00000"/>
                </a:solidFill>
              </a:rPr>
              <a:t>"תודעה צרכנית" שתסייע לעניינכם וקדמו בכך את שיפור השירותים. </a:t>
            </a:r>
          </a:p>
        </p:txBody>
      </p:sp>
      <p:pic>
        <p:nvPicPr>
          <p:cNvPr id="5" name="Picture 3" descr="תוצאת תמונה עבור עזרה לזולת">
            <a:extLst>
              <a:ext uri="{FF2B5EF4-FFF2-40B4-BE49-F238E27FC236}">
                <a16:creationId xmlns:a16="http://schemas.microsoft.com/office/drawing/2014/main" xmlns="" id="{E50463CC-9665-4D14-A5D5-50B200247B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3" y="1271588"/>
            <a:ext cx="3004696" cy="17173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2680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BA70DF7-0C04-44A1-A998-EEDA853E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5" y="489096"/>
            <a:ext cx="11289600" cy="799377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חתירה לשיתוף פעולה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60978671-C65F-43ED-9365-3AFFBB20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648241" y="1401098"/>
            <a:ext cx="20783273" cy="52594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הקשבה אמיתית =</a:t>
            </a:r>
            <a:r>
              <a:rPr lang="he-IL" sz="2800" i="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מכל מלמדי השכלתי!</a:t>
            </a:r>
          </a:p>
          <a:p>
            <a:pPr marL="0" indent="0">
              <a:buNone/>
            </a:pPr>
            <a:endParaRPr lang="he-IL" sz="280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i="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הבנה של החסמים</a:t>
            </a:r>
          </a:p>
          <a:p>
            <a:pPr marL="0" indent="0">
              <a:buNone/>
            </a:pPr>
            <a:endParaRPr lang="he-IL" sz="2800" i="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דיאלוג </a:t>
            </a:r>
            <a:r>
              <a:rPr lang="he-IL" sz="2800" i="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מכבד, ממוקד ומנומק </a:t>
            </a:r>
          </a:p>
          <a:p>
            <a:pPr marL="0" indent="0">
              <a:buNone/>
            </a:pPr>
            <a:endParaRPr lang="he-IL" sz="2800" i="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רצינות נחישות והתמדה-</a:t>
            </a:r>
          </a:p>
          <a:p>
            <a:pPr marL="320040" lvl="1" indent="0">
              <a:buNone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ברמת ההכנה והבקיאות, תוך גמישות ויצירתיות.</a:t>
            </a:r>
          </a:p>
          <a:p>
            <a:pPr lvl="1"/>
            <a:endParaRPr lang="he-IL" dirty="0">
              <a:solidFill>
                <a:schemeClr val="accent1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dirty="0">
              <a:solidFill>
                <a:schemeClr val="accent1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2" descr="תוצאת תמונה עבור ‪listening to the other‬‏">
            <a:extLst>
              <a:ext uri="{FF2B5EF4-FFF2-40B4-BE49-F238E27FC236}">
                <a16:creationId xmlns:a16="http://schemas.microsoft.com/office/drawing/2014/main" xmlns="" id="{7BA9CB51-7356-4027-98C9-D9C5EE5F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20" y="2518985"/>
            <a:ext cx="5231580" cy="2463323"/>
          </a:xfrm>
          <a:prstGeom prst="rect">
            <a:avLst/>
          </a:prstGeom>
          <a:noFill/>
          <a:ln>
            <a:solidFill>
              <a:srgbClr val="941E0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6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E83826E-88B5-4EB8-9683-1FAB9203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1622557"/>
          </a:xfrm>
        </p:spPr>
        <p:txBody>
          <a:bodyPr>
            <a:noAutofit/>
          </a:bodyPr>
          <a:lstStyle/>
          <a:p>
            <a:pPr algn="ct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לחולל שינוי כציבור של משפחות </a:t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36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מבט אל ארגז הכלים – מידע ובקיאות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E294117-A2E1-4E44-A82B-472720A47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691770"/>
            <a:ext cx="10842899" cy="48483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הפעילות כקבוצה וכעמותה מאפשרת: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התמחות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תובנה קולקטיבית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ארכיון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איגום משאבים ושיתוף בידע                                  </a:t>
            </a:r>
            <a:r>
              <a:rPr lang="he-IL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ידע הוא כוח!</a:t>
            </a:r>
            <a:endParaRPr lang="he-IL" sz="2800" b="1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גיוון מקורות המידע – ספרות ומחקר, ימי עיון וכנסים, סיורים, מידע פנימי.</a:t>
            </a:r>
          </a:p>
          <a:p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sz="1300" dirty="0"/>
          </a:p>
        </p:txBody>
      </p:sp>
      <p:pic>
        <p:nvPicPr>
          <p:cNvPr id="1026" name="Picture 2" descr="תוצאת תמונה עבור ידע זה כוח">
            <a:extLst>
              <a:ext uri="{FF2B5EF4-FFF2-40B4-BE49-F238E27FC236}">
                <a16:creationId xmlns:a16="http://schemas.microsoft.com/office/drawing/2014/main" xmlns="" id="{0D4F3F4E-3D00-4946-8A55-1D06EB869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943101"/>
            <a:ext cx="3571876" cy="22574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3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1210F20-1195-4B0A-9FC5-2180F4448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23" y="1324710"/>
            <a:ext cx="11540266" cy="5140792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he-IL" sz="1000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algn="ctr">
              <a:buNone/>
            </a:pPr>
            <a:r>
              <a:rPr lang="he-IL" sz="3600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שיתופי פעולה ו"עשיית נפשות" </a:t>
            </a:r>
          </a:p>
          <a:p>
            <a:pPr marL="0" lvl="0" indent="0" algn="ctr">
              <a:buNone/>
            </a:pPr>
            <a:r>
              <a:rPr lang="he-IL" sz="2400" b="1" dirty="0">
                <a:solidFill>
                  <a:srgbClr val="029676">
                    <a:lumMod val="50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שולחנות עגולים כתפיסת עולם</a:t>
            </a:r>
          </a:p>
          <a:p>
            <a:pPr marL="0" lvl="0" indent="0">
              <a:buNone/>
            </a:pPr>
            <a:endParaRPr lang="he-IL" sz="2400" dirty="0">
              <a:solidFill>
                <a:srgbClr val="029676">
                  <a:lumMod val="50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>
              <a:buNone/>
            </a:pPr>
            <a:endParaRPr lang="he-IL" sz="2400" dirty="0">
              <a:solidFill>
                <a:srgbClr val="029676">
                  <a:lumMod val="50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>
              <a:buNone/>
            </a:pPr>
            <a:endParaRPr lang="he-IL" sz="2400" dirty="0">
              <a:solidFill>
                <a:srgbClr val="029676">
                  <a:lumMod val="50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>
              <a:buNone/>
            </a:pPr>
            <a:r>
              <a:rPr lang="he-IL" sz="2400" b="1" dirty="0">
                <a:solidFill>
                  <a:srgbClr val="029676">
                    <a:lumMod val="50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                                         </a:t>
            </a:r>
          </a:p>
          <a:p>
            <a:pPr marL="0" lvl="0" indent="0" algn="ctr">
              <a:buNone/>
            </a:pPr>
            <a:r>
              <a:rPr lang="he-IL" sz="2400" b="1" dirty="0">
                <a:solidFill>
                  <a:srgbClr val="029676">
                    <a:lumMod val="50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הרחבתו של בסיס הכוח:</a:t>
            </a:r>
          </a:p>
          <a:p>
            <a:pPr marL="0" lvl="0" indent="0">
              <a:buNone/>
            </a:pPr>
            <a:r>
              <a:rPr lang="he-IL" sz="2400" dirty="0">
                <a:solidFill>
                  <a:srgbClr val="029676">
                    <a:lumMod val="50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אקדמיה, מחקר, משרדי ממשלה, כנסת, תקשורת, רשת, מועצות לאומיות, מבקר המדינה, </a:t>
            </a:r>
          </a:p>
          <a:p>
            <a:pPr marL="0" lvl="0" indent="0">
              <a:buNone/>
            </a:pPr>
            <a:r>
              <a:rPr lang="he-IL" sz="2400" dirty="0">
                <a:solidFill>
                  <a:srgbClr val="029676">
                    <a:lumMod val="50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ארגוני חולים, ארגוני זכויות, עולם המוגבלויות, אגודים מקצועיים, קופות החולים, ספקי שירותים.</a:t>
            </a:r>
          </a:p>
          <a:p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A0A4FEE-C8DC-48D9-BFA5-B103D903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13" y="1"/>
            <a:ext cx="11722950" cy="1324708"/>
          </a:xfrm>
        </p:spPr>
        <p:txBody>
          <a:bodyPr>
            <a:noAutofit/>
          </a:bodyPr>
          <a:lstStyle/>
          <a:p>
            <a:pPr algn="ct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לחולל שינוי כציבור של משפחות</a:t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6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מבט נוסף על ארגז הכלים</a:t>
            </a:r>
            <a:endParaRPr lang="he-IL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422B57-05EE-4D5D-8A3E-2EE8C3B94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37" y="2418131"/>
            <a:ext cx="3519525" cy="263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תוצאת תמונה עבור מרוץ למרחקים ארוכים">
            <a:extLst>
              <a:ext uri="{FF2B5EF4-FFF2-40B4-BE49-F238E27FC236}">
                <a16:creationId xmlns:a16="http://schemas.microsoft.com/office/drawing/2014/main" xmlns="" id="{71F6A189-E553-4366-88C6-13F66F85F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01271"/>
            <a:ext cx="3586162" cy="41916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1210F20-1195-4B0A-9FC5-2180F4448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23" y="1324710"/>
            <a:ext cx="11540266" cy="5140792"/>
          </a:xfrm>
          <a:effectLst>
            <a:softEdge rad="6350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3600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r>
              <a:rPr lang="he-IL" sz="3600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המסע לשינוי =ריצה למרחקים ארוכים</a:t>
            </a:r>
          </a:p>
          <a:p>
            <a:pPr marL="0" indent="0" algn="ctr">
              <a:buNone/>
            </a:pPr>
            <a:endParaRPr lang="he-IL" sz="3600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נחישות והתמדה          </a:t>
            </a:r>
          </a:p>
          <a:p>
            <a:pPr marL="0" indent="0" algn="ctr">
              <a:buNone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מטרות מיידיות ולטווח ארוך </a:t>
            </a:r>
          </a:p>
          <a:p>
            <a:pPr marL="0" indent="0" algn="ctr">
              <a:buNone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בחינה מתמדת של מאזן נזק/תועלת</a:t>
            </a:r>
          </a:p>
          <a:p>
            <a:pPr marL="0" indent="0" algn="ctr">
              <a:buNone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קביעת סדרי עדיפויות</a:t>
            </a:r>
          </a:p>
          <a:p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A0A4FEE-C8DC-48D9-BFA5-B103D903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13" y="1"/>
            <a:ext cx="11722950" cy="1324708"/>
          </a:xfrm>
        </p:spPr>
        <p:txBody>
          <a:bodyPr>
            <a:noAutofit/>
          </a:bodyPr>
          <a:lstStyle/>
          <a:p>
            <a:pPr algn="ct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לחולל שינוי כציבור של משפחות</a:t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6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מבט נוסף על ארגז הכלים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710190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8EF0A3-4AC1-406C-A8BE-31673AA4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895" y="1175256"/>
            <a:ext cx="2717410" cy="2253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E8D4C0-B9DC-4D2C-BDEF-B832078479F4}"/>
              </a:ext>
            </a:extLst>
          </p:cNvPr>
          <p:cNvSpPr txBox="1"/>
          <p:nvPr/>
        </p:nvSpPr>
        <p:spPr>
          <a:xfrm>
            <a:off x="1" y="342900"/>
            <a:ext cx="117300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תודה על שיתוף הפעולה ועל ההקשבה</a:t>
            </a:r>
          </a:p>
          <a:p>
            <a:pPr algn="ctr"/>
            <a:endParaRPr lang="he-IL" sz="3600" b="1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68A766-DA67-45E1-B9EB-E272BEF59250}"/>
              </a:ext>
            </a:extLst>
          </p:cNvPr>
          <p:cNvSpPr txBox="1"/>
          <p:nvPr/>
        </p:nvSpPr>
        <p:spPr>
          <a:xfrm>
            <a:off x="1575582" y="3579944"/>
            <a:ext cx="873603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יחד נשנה את עולם בריאות הנפש</a:t>
            </a:r>
          </a:p>
          <a:p>
            <a:pPr algn="r"/>
            <a:endParaRPr lang="he-IL" sz="8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r"/>
            <a:r>
              <a:rPr lang="en-US" sz="28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Ozma.office@gmail.com</a:t>
            </a:r>
            <a:r>
              <a:rPr lang="he-IL" sz="28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                      </a:t>
            </a:r>
          </a:p>
          <a:p>
            <a:pPr algn="ctr"/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איילה</a:t>
            </a:r>
            <a:r>
              <a:rPr lang="he-IL" sz="28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0508772720</a:t>
            </a:r>
          </a:p>
          <a:p>
            <a:pPr algn="ctr"/>
            <a:r>
              <a:rPr lang="he-IL" sz="2800" b="1" dirty="0" err="1">
                <a:solidFill>
                  <a:schemeClr val="accent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יוכי</a:t>
            </a:r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8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0523670386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16BF47-540C-4C97-A904-96C085B0A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926" y="4793521"/>
            <a:ext cx="675012" cy="675012"/>
          </a:xfrm>
          <a:prstGeom prst="rect">
            <a:avLst/>
          </a:prstGeom>
        </p:spPr>
      </p:pic>
      <p:pic>
        <p:nvPicPr>
          <p:cNvPr id="4" name="Graphic 3" descr="Receiver">
            <a:extLst>
              <a:ext uri="{FF2B5EF4-FFF2-40B4-BE49-F238E27FC236}">
                <a16:creationId xmlns:a16="http://schemas.microsoft.com/office/drawing/2014/main" xmlns="" id="{8092ED1F-C22E-43E5-BA8D-F61629EC0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258471">
            <a:off x="7573455" y="4886566"/>
            <a:ext cx="637972" cy="63797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xmlns="" id="{94F473CD-A23F-41F8-A246-1724AB14A328}"/>
              </a:ext>
            </a:extLst>
          </p:cNvPr>
          <p:cNvSpPr/>
          <p:nvPr/>
        </p:nvSpPr>
        <p:spPr>
          <a:xfrm>
            <a:off x="4347894" y="5986916"/>
            <a:ext cx="2663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7"/>
              </a:rPr>
              <a:t>https://www.ozma.org.il/</a:t>
            </a:r>
            <a:endParaRPr lang="he-IL" b="1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E2825556-A675-459A-88BC-07A3D619D894}"/>
              </a:ext>
            </a:extLst>
          </p:cNvPr>
          <p:cNvSpPr/>
          <p:nvPr/>
        </p:nvSpPr>
        <p:spPr>
          <a:xfrm>
            <a:off x="2919616" y="5617584"/>
            <a:ext cx="5258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8"/>
              </a:rPr>
              <a:t>https://www.facebook.com/psychosocialdisabilities/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84086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912EAEB-03A1-4328-A5A4-222FF795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442369"/>
            <a:ext cx="10472737" cy="1415928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כרטיס הביקור שלי =תעודת הזהות</a:t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אם למתמודד</a:t>
            </a:r>
            <a:r>
              <a:rPr lang="he-IL" sz="800" dirty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sz="800" dirty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sz="3600" dirty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יו"ר עמותת עוצמה</a:t>
            </a:r>
            <a:r>
              <a:rPr lang="he-IL" sz="800" dirty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sz="800" dirty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sz="3600" dirty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משפטנית בהשכלתי ובעיסוקי בעבר, שופטת בדימוס</a:t>
            </a:r>
            <a:r>
              <a:rPr lang="he-IL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E7685BF3-CEBD-4638-BF7D-FEE3FDEE7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972" y="2917177"/>
            <a:ext cx="2686703" cy="15431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e-IL" sz="400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he-IL" sz="400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he-IL" sz="400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he-IL" sz="1440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he-IL" sz="1440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he-IL" sz="1440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he-IL" sz="400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148" name="Picture 4" descr="תוצאת תמונה עבור ‪fingerprint‬‏">
            <a:extLst>
              <a:ext uri="{FF2B5EF4-FFF2-40B4-BE49-F238E27FC236}">
                <a16:creationId xmlns:a16="http://schemas.microsoft.com/office/drawing/2014/main" xmlns="" id="{DD3C85D6-BDDD-4C91-9E58-2DECA5F5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74" y="4999704"/>
            <a:ext cx="1810827" cy="14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4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4CE837C-7C1F-4BC5-8188-BFCEC5CE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02" y="1"/>
            <a:ext cx="11270808" cy="1451728"/>
          </a:xfrm>
        </p:spPr>
        <p:txBody>
          <a:bodyPr>
            <a:noAutofit/>
          </a:bodyPr>
          <a:lstStyle/>
          <a:p>
            <a:pPr algn="ct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עוצמה</a:t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6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עמותה הפועלת באינטנסיביות </a:t>
            </a:r>
            <a:br>
              <a:rPr lang="he-IL" sz="36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36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למעלה משני עשורים</a:t>
            </a:r>
            <a:endParaRPr lang="he-IL" sz="3600" b="1" dirty="0">
              <a:solidFill>
                <a:srgbClr val="C0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38AB273C-CAB1-45EE-8432-C02A6DB09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2" y="1887793"/>
            <a:ext cx="10956028" cy="4970205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he-IL" sz="3000" b="1" dirty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המטרה:</a:t>
            </a:r>
          </a:p>
          <a:p>
            <a:pPr marL="0" lvl="0" indent="0" algn="just">
              <a:buNone/>
            </a:pPr>
            <a:r>
              <a:rPr lang="he-IL" sz="3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קידום המעמד והזכויות של מתמודדים ובני משפחותיהם. </a:t>
            </a:r>
          </a:p>
          <a:p>
            <a:pPr marL="0" lvl="0" indent="0" algn="just">
              <a:buNone/>
            </a:pPr>
            <a:r>
              <a:rPr lang="he-IL" sz="3000" b="1" dirty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מי בעמותה?</a:t>
            </a:r>
          </a:p>
          <a:p>
            <a:pPr marL="0" lvl="0" indent="0" algn="just">
              <a:buNone/>
            </a:pPr>
            <a:r>
              <a:rPr lang="he-IL" sz="3000" b="1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כולנו בני משפחה הפועלים בהתנדבות.</a:t>
            </a:r>
          </a:p>
          <a:p>
            <a:pPr marL="0" lvl="0" indent="0" algn="just">
              <a:buNone/>
            </a:pPr>
            <a:r>
              <a:rPr lang="he-IL" sz="3000" b="1" dirty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 אנחנו עושים?</a:t>
            </a:r>
          </a:p>
          <a:p>
            <a:pPr marL="0" lvl="0" indent="0" algn="just">
              <a:buNone/>
            </a:pPr>
            <a:r>
              <a:rPr lang="he-IL" sz="30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סינגור וייצוג (</a:t>
            </a: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advocacy</a:t>
            </a:r>
            <a:r>
              <a:rPr lang="he-IL" sz="3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) : בכל הזדמנות, בפני מקבלי החלטות בכל הדרגים, בפני בעלי עניין בתחום בריאות הנפש, בפניה לציבור הרחב.</a:t>
            </a:r>
          </a:p>
          <a:p>
            <a:pPr marL="0" lvl="0" indent="0" algn="just">
              <a:buNone/>
            </a:pPr>
            <a:r>
              <a:rPr lang="he-IL" sz="3000" b="1" dirty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זכות העמידה שלנו: </a:t>
            </a:r>
          </a:p>
          <a:p>
            <a:pPr marL="0" lvl="0" indent="0" algn="just">
              <a:buNone/>
            </a:pPr>
            <a:r>
              <a:rPr lang="he-IL" sz="3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תובנה קולקטיבית של משפחות המשקפת מומחיות מניסיון.</a:t>
            </a:r>
            <a:endParaRPr lang="he-IL" sz="3000" b="1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just"/>
            <a:endParaRPr lang="he-IL" sz="2800" b="1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>
              <a:buNone/>
            </a:pP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>
              <a:buNone/>
            </a:pPr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915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2CFFF95-0899-4029-AA7C-5EA3EFB1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6" y="344301"/>
            <a:ext cx="11364905" cy="115456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על החלום והחזון והדרך להגשמתם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0E41E95C-F0ED-467F-8F26-73D2460F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32" y="1237129"/>
            <a:ext cx="11032502" cy="54733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המוטו: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e-IL" sz="2400" dirty="0">
                <a:solidFill>
                  <a:srgbClr val="014B3B"/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"אלוהים, תן לי את הכוח לשנות את הניתן לשינוי,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e-IL" sz="2400" dirty="0">
                <a:solidFill>
                  <a:srgbClr val="014B3B"/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את האומץ לחיות עם מה שלא ניתן לשינוי, ואת התבונה להבדיל ביניהם".</a:t>
            </a:r>
            <a:r>
              <a:rPr lang="he-I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    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e-I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                     </a:t>
            </a:r>
            <a:r>
              <a:rPr lang="he-IL" sz="3200" b="1" dirty="0">
                <a:solidFill>
                  <a:srgbClr val="34473D"/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( </a:t>
            </a:r>
            <a:r>
              <a:rPr lang="he-I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או: </a:t>
            </a:r>
            <a:r>
              <a:rPr lang="he-IL" sz="2800" b="1" dirty="0">
                <a:solidFill>
                  <a:srgbClr val="014B3B"/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"אנחנו לא בוכים, אנחנו עושים!"       </a:t>
            </a:r>
            <a:r>
              <a:rPr lang="he-IL" sz="3200" b="1" dirty="0">
                <a:solidFill>
                  <a:srgbClr val="014B3B"/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המסר: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e-IL" sz="2400" dirty="0">
                <a:solidFill>
                  <a:srgbClr val="014B3B"/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החלום והחזון מפיחים תקווה, החתירה להגשמתם מעצימה ומעניקה משמעות,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e-IL" sz="2400" dirty="0">
                <a:solidFill>
                  <a:srgbClr val="014B3B"/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תנועה להגשמתם מחוללת שינויים במציאות.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he-IL" sz="3000" b="1" dirty="0">
                <a:solidFill>
                  <a:srgbClr val="C00000"/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מתקיימים קשר וזיקה הדוקים  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he-IL" sz="3000" b="1" dirty="0">
                <a:solidFill>
                  <a:srgbClr val="C00000"/>
                </a:solidFill>
                <a:latin typeface="Times New Roman" panose="02020603050405020304" pitchFamily="18" charset="0"/>
                <a:cs typeface="Gisha" panose="020B0502040204020203" pitchFamily="34" charset="-79"/>
              </a:rPr>
              <a:t>בין החלום האישי לבין החלום הקולקטיבי (החזון)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10000"/>
              </a:lnSpc>
            </a:pPr>
            <a:endParaRPr lang="he-IL" dirty="0"/>
          </a:p>
        </p:txBody>
      </p:sp>
      <p:pic>
        <p:nvPicPr>
          <p:cNvPr id="7" name="Graphic 6" descr="In love face with no fill">
            <a:extLst>
              <a:ext uri="{FF2B5EF4-FFF2-40B4-BE49-F238E27FC236}">
                <a16:creationId xmlns:a16="http://schemas.microsoft.com/office/drawing/2014/main" xmlns="" id="{16851FB7-172B-46FD-8F1B-F4F919858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13417" y="2614613"/>
            <a:ext cx="659122" cy="6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תוצאת תמונה עבור ‪dream‬‏">
            <a:extLst>
              <a:ext uri="{FF2B5EF4-FFF2-40B4-BE49-F238E27FC236}">
                <a16:creationId xmlns:a16="http://schemas.microsoft.com/office/drawing/2014/main" xmlns="" id="{44AEC62B-C7BE-4443-B0B3-0E302689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974"/>
            <a:ext cx="4543425" cy="49037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5C0E75C-ED1F-4558-B3F4-4B12DF37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6" y="568345"/>
            <a:ext cx="11411194" cy="10611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למה לחלום?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3F4FED8D-71C3-4CF3-9EA6-CE0E999FD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2" y="1863969"/>
            <a:ext cx="11572875" cy="47126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40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1. 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כי לפעמים- חלומות מתגשמים!</a:t>
            </a:r>
          </a:p>
          <a:p>
            <a:pPr marL="0" indent="0">
              <a:buNone/>
            </a:pPr>
            <a:r>
              <a:rPr lang="he-IL" sz="4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החלום מניע לפעולה.</a:t>
            </a:r>
          </a:p>
          <a:p>
            <a:pPr marL="0" indent="0">
              <a:buNone/>
            </a:pPr>
            <a:r>
              <a:rPr lang="he-IL" sz="40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2. 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אנחנו מכוונים לכוכבים!</a:t>
            </a:r>
          </a:p>
          <a:p>
            <a:pPr marL="0" indent="0">
              <a:buNone/>
            </a:pPr>
            <a:r>
              <a:rPr lang="he-IL" sz="4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גם אם נגיע "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רק"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לירח –</a:t>
            </a:r>
          </a:p>
          <a:p>
            <a:pPr marL="0" indent="0">
              <a:buNone/>
            </a:pPr>
            <a:r>
              <a:rPr lang="he-IL" sz="4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החלום הוא המצפן שלנו בדרך להגשמתו.</a:t>
            </a:r>
          </a:p>
          <a:p>
            <a:pPr marL="0" indent="0">
              <a:buNone/>
            </a:pPr>
            <a:r>
              <a:rPr lang="he-IL" sz="4000" b="1" dirty="0">
                <a:solidFill>
                  <a:srgbClr val="941E0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</a:t>
            </a:r>
            <a:r>
              <a:rPr lang="he-IL" sz="4000" dirty="0">
                <a:solidFill>
                  <a:srgbClr val="941E0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אם אין אני לי, מי לי?!</a:t>
            </a:r>
          </a:p>
          <a:p>
            <a:pPr marL="0" indent="0">
              <a:buNone/>
            </a:pPr>
            <a:r>
              <a:rPr lang="he-IL" sz="3200" dirty="0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416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C8EAF15-38F9-474A-84EA-2CEA2B1D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568345"/>
            <a:ext cx="11270517" cy="1002547"/>
          </a:xfrm>
        </p:spPr>
        <p:txBody>
          <a:bodyPr/>
          <a:lstStyle/>
          <a:p>
            <a:pPr algn="ct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החלום</a:t>
            </a:r>
            <a:r>
              <a:rPr lang="he-IL" b="1" dirty="0">
                <a:solidFill>
                  <a:srgbClr val="C00000"/>
                </a:solidFill>
              </a:rPr>
              <a:t> </a:t>
            </a: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הקולקטיבי – החזון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64E9BF3F-6F60-4EA4-9B8C-FDF6D2EB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1969478"/>
            <a:ext cx="11270517" cy="46188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schemeClr val="accent4">
                    <a:lumMod val="50000"/>
                  </a:schemeClr>
                </a:solidFill>
              </a:rPr>
              <a:t>הכרה בצרכי המשפחה ובמעמדה בתוכנית הטיפול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schemeClr val="accent4">
                    <a:lumMod val="50000"/>
                  </a:schemeClr>
                </a:solidFill>
              </a:rPr>
              <a:t>עולם של מידע נגיש ורצף טיפולי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schemeClr val="accent4">
                    <a:lumMod val="50000"/>
                  </a:schemeClr>
                </a:solidFill>
              </a:rPr>
              <a:t>מענים בקהילה למצבי משבר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schemeClr val="accent4">
                    <a:lumMod val="50000"/>
                  </a:schemeClr>
                </a:solidFill>
              </a:rPr>
              <a:t>שיקום המציע קורת גג ראויה ותוכנית מותאמת לצרכיו של המתמודד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schemeClr val="accent4">
                    <a:lumMod val="50000"/>
                  </a:schemeClr>
                </a:solidFill>
              </a:rPr>
              <a:t>הכרה באוכלוסיית מאתגרי הטיפול ופיתוח שירותים המכוונים אליהם.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schemeClr val="accent4">
                    <a:lumMod val="50000"/>
                  </a:schemeClr>
                </a:solidFill>
              </a:rPr>
              <a:t>ניפוץ החומות הבירוקרטיות: משאירות רבים ללא טיפול ושיקום/ </a:t>
            </a:r>
          </a:p>
          <a:p>
            <a:pPr marL="0" indent="0">
              <a:buNone/>
            </a:pPr>
            <a:r>
              <a:rPr lang="he-IL" sz="3000" dirty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"נופלים בין הכיסאות".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schemeClr val="accent4">
                    <a:lumMod val="50000"/>
                  </a:schemeClr>
                </a:solidFill>
              </a:rPr>
              <a:t>ניפוץ הסטיגמה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Picture 3" descr="תוצאת תמונה עבור צוות">
            <a:extLst>
              <a:ext uri="{FF2B5EF4-FFF2-40B4-BE49-F238E27FC236}">
                <a16:creationId xmlns:a16="http://schemas.microsoft.com/office/drawing/2014/main" xmlns="" id="{7DD93BB3-320F-4C3B-97CF-02378E3688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4" y="1285875"/>
            <a:ext cx="4095384" cy="25145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797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400DF27-9C21-46ED-A569-F8A636BD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568345"/>
            <a:ext cx="11506151" cy="674301"/>
          </a:xfrm>
        </p:spPr>
        <p:txBody>
          <a:bodyPr>
            <a:noAutofit/>
          </a:bodyPr>
          <a:lstStyle/>
          <a:p>
            <a:pPr algn="ct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החלום האישי והשתלבותו בחזון הקולקטיבי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AE8F4B7-DDBA-4124-9E00-CF9EEA826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600200"/>
            <a:ext cx="11673840" cy="46894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לחתירה לשינוי ברמת המשפחה ולפעילות ציבורית המבקשת לחולל שינויים בשירותים בעולם בריאות הנפש- עקרונות דומים.</a:t>
            </a:r>
            <a:r>
              <a:rPr lang="he-IL" sz="2800" b="1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	</a:t>
            </a:r>
          </a:p>
          <a:p>
            <a:pPr marL="0" indent="0" algn="just">
              <a:buNone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קשר וזיקה הדוקים מתקיימים בין אופן </a:t>
            </a:r>
            <a:r>
              <a:rPr lang="he-IL" sz="280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התנהלות המשפחה </a:t>
            </a: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כצרכן </a:t>
            </a:r>
          </a:p>
          <a:p>
            <a:pPr marL="0" indent="0" algn="just">
              <a:buNone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לבין התהליכים הנדרשים ליצירת שינוי בעולם הבריאות ובתפיסות החברתיות.</a:t>
            </a:r>
          </a:p>
          <a:p>
            <a:pPr marL="0" indent="0" algn="just">
              <a:buNone/>
            </a:pPr>
            <a:r>
              <a:rPr lang="he-IL" sz="2800" b="1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העשייה הציבורית</a:t>
            </a: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מאיצה  ומטייבת את הליכי השינוי.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מעניקה ידע וכלים להתמודדות האישית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מעצימה את בן המשפחה בשל תחושת השייכות, </a:t>
            </a:r>
          </a:p>
          <a:p>
            <a:pPr marL="0" indent="0" algn="just">
              <a:buNone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                                                        תחושת השליחות  והחזרת השליטה.</a:t>
            </a:r>
          </a:p>
          <a:p>
            <a:endParaRPr lang="he-IL" sz="4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B71EA54-D09B-4BC5-B607-719E30F2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15842"/>
            <a:ext cx="4329114" cy="24705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4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AC8C760-387C-42C8-9AD4-0BE09700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60" y="568345"/>
            <a:ext cx="10874712" cy="704274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זכות העמידה שלנו - מומחיות מכוח ניסיון</a:t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D777EC1-B94A-4757-8290-28FEA7410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6" y="1557339"/>
            <a:ext cx="11291896" cy="508550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מומחיות מכוח ניסיון ראויה להכרה ברמת הפרט וברמת המדיניות.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chemeClr val="accent4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"שום דבר עלינו –בלעדינו!" </a:t>
            </a: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סיסמת המתמודדים, תקפה  גם למשפחות</a:t>
            </a:r>
          </a:p>
          <a:p>
            <a:pPr marL="0" indent="0" algn="just">
              <a:buNone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ונובעת  מהיותנו המטפלים העיקריים ומקור התמיכה של יקירינו.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שיתוף מתמודדים ובני משפחה הוכר על ידי ארגון הבריאות הבינ"ל</a:t>
            </a:r>
          </a:p>
          <a:p>
            <a:pPr marL="0" indent="0" algn="just">
              <a:buNone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כאחד העיקרים של מדיניות ראויה בבריאות הנפש.</a:t>
            </a:r>
          </a:p>
          <a:p>
            <a:pPr marL="0" indent="0" algn="just">
              <a:buNone/>
            </a:pPr>
            <a:endParaRPr lang="he-IL" sz="280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just">
              <a:buNone/>
            </a:pPr>
            <a:endParaRPr lang="he-IL" sz="280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just">
              <a:buNone/>
            </a:pPr>
            <a:endParaRPr lang="he-IL" sz="280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גם בשדה הטיפולי- אנו בתחילת הדרך למעבר </a:t>
            </a:r>
            <a:r>
              <a:rPr lang="he-IL" sz="2800" dirty="0">
                <a:solidFill>
                  <a:srgbClr val="029676">
                    <a:lumMod val="50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מ"אי נראות" לשותפות.</a:t>
            </a:r>
            <a:endParaRPr lang="he-IL" sz="2800" dirty="0">
              <a:solidFill>
                <a:schemeClr val="accent4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algn="just">
              <a:buNone/>
            </a:pPr>
            <a:r>
              <a:rPr lang="he-IL" sz="2800" b="1" dirty="0">
                <a:solidFill>
                  <a:schemeClr val="accent4">
                    <a:lumMod val="50000"/>
                  </a:schemeClr>
                </a:solidFill>
                <a:latin typeface="Guttman Yad-Light" panose="02010401010101010101" pitchFamily="2" charset="-79"/>
                <a:cs typeface="Guttman Yad-Light" panose="02010401010101010101" pitchFamily="2" charset="-79"/>
              </a:rPr>
              <a:t> </a:t>
            </a:r>
          </a:p>
          <a:p>
            <a:pPr marL="0" lvl="0" indent="0" algn="just">
              <a:buNone/>
            </a:pPr>
            <a:r>
              <a:rPr lang="he-IL" sz="2400" b="1" dirty="0">
                <a:solidFill>
                  <a:schemeClr val="accent4">
                    <a:lumMod val="50000"/>
                  </a:schemeClr>
                </a:solidFill>
                <a:latin typeface="Guttman Yad-Light" panose="02010401010101010101" pitchFamily="2" charset="-79"/>
                <a:cs typeface="Guttman Yad-Light" panose="02010401010101010101" pitchFamily="2" charset="-79"/>
              </a:rPr>
              <a:t>(</a:t>
            </a:r>
            <a:r>
              <a:rPr lang="he-IL" sz="4000" b="1" dirty="0">
                <a:solidFill>
                  <a:srgbClr val="941E06"/>
                </a:solidFill>
                <a:latin typeface="Guttman Yad-Light" panose="02010401010101010101" pitchFamily="2" charset="-79"/>
                <a:cs typeface="Guttman Yad-Light" panose="02010401010101010101" pitchFamily="2" charset="-79"/>
              </a:rPr>
              <a:t>*</a:t>
            </a:r>
            <a:r>
              <a:rPr lang="he-IL" sz="2400" b="1" dirty="0">
                <a:solidFill>
                  <a:schemeClr val="accent4">
                    <a:lumMod val="50000"/>
                  </a:schemeClr>
                </a:solidFill>
                <a:latin typeface="Guttman Yad-Light" panose="02010401010101010101" pitchFamily="2" charset="-79"/>
                <a:cs typeface="Guttman Yad-Light" panose="02010401010101010101" pitchFamily="2" charset="-79"/>
              </a:rPr>
              <a:t>עלינו להתמודד עם סוגיית ההסכמה והסודיות הרפואית בתבונה).</a:t>
            </a:r>
          </a:p>
          <a:p>
            <a:endParaRPr lang="he-IL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B6DAEA30-C1AD-450B-95F1-DE74D221F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94971899-3B01-44A3-9ECF-96A45DB21D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AAD1B9-A681-435E-A8BE-FA0ECA7DF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28" y="3266966"/>
            <a:ext cx="3822335" cy="18765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764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95C8843-BD38-40FE-8ED8-9BA27EA1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4" y="369277"/>
            <a:ext cx="11239549" cy="1007036"/>
          </a:xfrm>
        </p:spPr>
        <p:txBody>
          <a:bodyPr/>
          <a:lstStyle/>
          <a:p>
            <a:pPr algn="ctr"/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אקטיביזם אישי וחברתי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8AF6739-EBC0-46EA-BB93-9EE17AC3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4" y="1481821"/>
            <a:ext cx="11053822" cy="47135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איתור של בעיה/ כשל המצריך שינוי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גיבוש פתרון/ מענה לבעיה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קידום הפתרון וזיהוי הזדמנויות שיביאו ליישום/ הוצאה לפועל של הפתרון</a:t>
            </a:r>
          </a:p>
          <a:p>
            <a:endParaRPr lang="he-IL" dirty="0"/>
          </a:p>
        </p:txBody>
      </p:sp>
      <p:pic>
        <p:nvPicPr>
          <p:cNvPr id="4" name="Picture 2" descr="תוצאת תמונה עבור ‪vision‬‏">
            <a:extLst>
              <a:ext uri="{FF2B5EF4-FFF2-40B4-BE49-F238E27FC236}">
                <a16:creationId xmlns:a16="http://schemas.microsoft.com/office/drawing/2014/main" xmlns="" id="{55DEF345-3339-41C5-BDC1-FA1019825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50" y="3305908"/>
            <a:ext cx="4771837" cy="31828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96863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8024</TotalTime>
  <Words>691</Words>
  <Application>Microsoft Office PowerPoint</Application>
  <PresentationFormat>מותאם אישית</PresentationFormat>
  <Paragraphs>157</Paragraphs>
  <Slides>17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Feathered</vt:lpstr>
      <vt:lpstr>מצגת של PowerPoint</vt:lpstr>
      <vt:lpstr> כרטיס הביקור שלי =תעודת הזהות  אם למתמודד  יו"ר עמותת עוצמה  משפטנית בהשכלתי ובעיסוקי בעבר, שופטת בדימוס           </vt:lpstr>
      <vt:lpstr>עוצמה  עמותה הפועלת באינטנסיביות   למעלה משני עשורים</vt:lpstr>
      <vt:lpstr>על החלום והחזון והדרך להגשמתם</vt:lpstr>
      <vt:lpstr>למה לחלום?</vt:lpstr>
      <vt:lpstr>החלום הקולקטיבי – החזון </vt:lpstr>
      <vt:lpstr>החלום האישי והשתלבותו בחזון הקולקטיבי</vt:lpstr>
      <vt:lpstr>זכות העמידה שלנו - מומחיות מכוח ניסיון   </vt:lpstr>
      <vt:lpstr>אקטיביזם אישי וחברתי</vt:lpstr>
      <vt:lpstr>עקרונות יסוד וארגז הכלים: </vt:lpstr>
      <vt:lpstr>ידע הוא כוח – האתגר!</vt:lpstr>
      <vt:lpstr>כיצד לרכוש ידע ולמצות זכויות? </vt:lpstr>
      <vt:lpstr>חתירה לשיתוף פעולה</vt:lpstr>
      <vt:lpstr>לחולל שינוי כציבור של משפחות  מבט אל ארגז הכלים – מידע ובקיאות</vt:lpstr>
      <vt:lpstr>לחולל שינוי כציבור של משפחות  מבט נוסף על ארגז הכלים</vt:lpstr>
      <vt:lpstr>לחולל שינוי כציבור של משפחות  מבט נוסף על ארגז הכלים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עוצמה - פורום ארצי של משפחות נפגעי נפש (ע"ר)</dc:title>
  <dc:creator>דני סגל</dc:creator>
  <cp:lastModifiedBy>ofer</cp:lastModifiedBy>
  <cp:revision>276</cp:revision>
  <dcterms:created xsi:type="dcterms:W3CDTF">2018-07-08T12:49:48Z</dcterms:created>
  <dcterms:modified xsi:type="dcterms:W3CDTF">2020-01-31T07:18:11Z</dcterms:modified>
</cp:coreProperties>
</file>