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21E4D5F-70EB-4930-9C54-6FD6ACDA334C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6784EC-2455-40A0-A568-5ACE9FA72B6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84EC-2455-40A0-A568-5ACE9FA72B62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84EC-2455-40A0-A568-5ACE9FA72B62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84EC-2455-40A0-A568-5ACE9FA72B62}" type="slidenum">
              <a:rPr lang="he-IL" smtClean="0"/>
              <a:pPr/>
              <a:t>10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6338182-AF62-4BA7-936E-F5AA824F7BEE}" type="datetimeFigureOut">
              <a:rPr lang="he-IL" smtClean="0"/>
              <a:pPr/>
              <a:t>י"ח/ניסן/תשע"ו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8123D16-7F0E-4BA3-9D6E-1AE6B4330A8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he-IL" dirty="0" smtClean="0"/>
              <a:t> </a:t>
            </a:r>
            <a:r>
              <a:rPr lang="en-US" dirty="0" smtClean="0"/>
              <a:t>Advocacy activity </a:t>
            </a:r>
            <a:r>
              <a:rPr lang="en-US" dirty="0"/>
              <a:t>o</a:t>
            </a:r>
            <a:r>
              <a:rPr lang="en-US" dirty="0" smtClean="0"/>
              <a:t>f Families and the Law of Rehabilitation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dirty="0" smtClean="0"/>
              <a:t>Nili Aharonov –”</a:t>
            </a:r>
            <a:r>
              <a:rPr lang="en-US" dirty="0" err="1" smtClean="0"/>
              <a:t>Ozma</a:t>
            </a:r>
            <a:r>
              <a:rPr lang="en-US" dirty="0" smtClean="0"/>
              <a:t>-Israeli Forum Of  Families of Persons Coping with Mental Illness”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recent15 years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484784"/>
            <a:ext cx="8507288" cy="4975192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Continued fruitful cooperation between mental health officials and OZMA various teams on all matters relating to developing and implementing services.</a:t>
            </a:r>
          </a:p>
          <a:p>
            <a:pPr algn="l" rtl="0"/>
            <a:r>
              <a:rPr lang="en-US" dirty="0" smtClean="0"/>
              <a:t>OZMA voice is heard in the National Council for Rehab as in other venues</a:t>
            </a:r>
          </a:p>
          <a:p>
            <a:pPr algn="l" rtl="0"/>
            <a:r>
              <a:rPr lang="en-US" dirty="0" smtClean="0"/>
              <a:t>Observing Rehab progress effects on thousands of consumers give us comfort, satisfaction and pride </a:t>
            </a:r>
            <a:endParaRPr lang="he-IL" dirty="0" smtClean="0"/>
          </a:p>
          <a:p>
            <a:pPr algn="l" rtl="0"/>
            <a:r>
              <a:rPr lang="en-US" dirty="0" smtClean="0"/>
              <a:t>The burden on families lessened quite substantially –also by the network of family support centers spread to 20 cities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he-IL" dirty="0" smtClean="0"/>
          </a:p>
          <a:p>
            <a:pPr algn="l" rtl="0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72000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We, in Ozma, hope that each person will be offered a </a:t>
            </a:r>
            <a:r>
              <a:rPr lang="en-US" b="1" dirty="0" smtClean="0"/>
              <a:t>customized</a:t>
            </a:r>
            <a:r>
              <a:rPr lang="en-US" dirty="0" smtClean="0"/>
              <a:t> rehab. package and those with slower recovery process will continue to get all the support they need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While in the beginning we fought to separate rehab from clinical treatment- now we work together with MH officials to make the necessary reconnection at the clinical-rehab junctions</a:t>
            </a:r>
            <a:endParaRPr lang="he-IL" dirty="0" smtClean="0"/>
          </a:p>
          <a:p>
            <a:pPr algn="l" rtl="0"/>
            <a:r>
              <a:rPr lang="en-US" smtClean="0"/>
              <a:t>In </a:t>
            </a:r>
            <a:r>
              <a:rPr lang="en-US" dirty="0" smtClean="0"/>
              <a:t>particular the process of de-</a:t>
            </a:r>
            <a:r>
              <a:rPr lang="en-US" dirty="0" err="1" smtClean="0"/>
              <a:t>institutalization</a:t>
            </a:r>
            <a:r>
              <a:rPr lang="en-US" dirty="0" smtClean="0"/>
              <a:t> should be carried out carefully, taking into account the whole gamut of the population</a:t>
            </a:r>
          </a:p>
          <a:p>
            <a:pPr algn="l" rtl="0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r>
              <a:rPr lang="en-US" dirty="0" smtClean="0"/>
              <a:t>Background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Unnecessary long hospitalizations; revolving -door phenomenon</a:t>
            </a:r>
          </a:p>
          <a:p>
            <a:pPr algn="l" rtl="0"/>
            <a:r>
              <a:rPr lang="en-US" dirty="0" smtClean="0"/>
              <a:t>Old fashioned medications</a:t>
            </a:r>
          </a:p>
          <a:p>
            <a:pPr algn="l" rtl="0"/>
            <a:r>
              <a:rPr lang="en-US" dirty="0" smtClean="0"/>
              <a:t>No information where and what to do after release</a:t>
            </a:r>
          </a:p>
          <a:p>
            <a:pPr algn="l" rtl="0"/>
            <a:r>
              <a:rPr lang="en-US" dirty="0" smtClean="0"/>
              <a:t>“Why don’t you go and see……..”</a:t>
            </a:r>
          </a:p>
          <a:p>
            <a:pPr algn="l" rtl="0"/>
            <a:r>
              <a:rPr lang="en-US" dirty="0" smtClean="0"/>
              <a:t>National Health Insurance Law enacted in 1994- but mental health is in paralyzing split and ambiguity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Ozma get started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3 family groups in 3 main cities gradually grow and unite</a:t>
            </a:r>
          </a:p>
          <a:p>
            <a:pPr algn="l" rtl="0"/>
            <a:r>
              <a:rPr lang="en-US" dirty="0" smtClean="0"/>
              <a:t>Composed of fearless, devoted ,daring families, beyond the stage of denial  </a:t>
            </a:r>
          </a:p>
          <a:p>
            <a:pPr algn="l" rtl="0"/>
            <a:r>
              <a:rPr lang="en-US" dirty="0" smtClean="0"/>
              <a:t>Realization that if we, families, do not take action-no one will do it for us</a:t>
            </a:r>
          </a:p>
          <a:p>
            <a:pPr algn="l" rtl="0"/>
            <a:r>
              <a:rPr lang="en-US" dirty="0" smtClean="0"/>
              <a:t>Deliberation – what to push first?</a:t>
            </a:r>
          </a:p>
          <a:p>
            <a:pPr algn="l" rtl="0"/>
            <a:r>
              <a:rPr lang="en-US" dirty="0" smtClean="0"/>
              <a:t>Gathering urgent needs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267494"/>
            <a:ext cx="9324528" cy="139903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 </a:t>
            </a:r>
            <a:r>
              <a:rPr lang="en-US" dirty="0" smtClean="0"/>
              <a:t> Sources of support and collaboration</a:t>
            </a:r>
            <a:br>
              <a:rPr lang="en-US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Center for self-help</a:t>
            </a:r>
          </a:p>
          <a:p>
            <a:pPr algn="l" rtl="0"/>
            <a:r>
              <a:rPr lang="en-US" dirty="0" smtClean="0"/>
              <a:t>Mental health officials </a:t>
            </a:r>
          </a:p>
          <a:p>
            <a:pPr algn="l" rtl="0"/>
            <a:r>
              <a:rPr lang="en-US" dirty="0" smtClean="0"/>
              <a:t>Academia</a:t>
            </a:r>
          </a:p>
          <a:p>
            <a:pPr algn="l" rtl="0"/>
            <a:r>
              <a:rPr lang="en-US" dirty="0" smtClean="0"/>
              <a:t>JDC-Jewish Humanitarian Assistance Organization</a:t>
            </a:r>
          </a:p>
          <a:p>
            <a:pPr algn="l" rtl="0"/>
            <a:r>
              <a:rPr lang="en-US" dirty="0" smtClean="0"/>
              <a:t>Human Rights organization</a:t>
            </a:r>
          </a:p>
          <a:p>
            <a:pPr algn="l" rtl="0"/>
            <a:r>
              <a:rPr lang="en-US" dirty="0" smtClean="0"/>
              <a:t>MP Tamar </a:t>
            </a:r>
            <a:r>
              <a:rPr lang="en-US" dirty="0" err="1" smtClean="0"/>
              <a:t>Gozansky</a:t>
            </a:r>
            <a:endParaRPr lang="en-US" dirty="0" smtClean="0"/>
          </a:p>
          <a:p>
            <a:pPr algn="l" rtl="0"/>
            <a:r>
              <a:rPr lang="en-US" dirty="0" smtClean="0"/>
              <a:t>Mental health consumer</a:t>
            </a:r>
          </a:p>
          <a:p>
            <a:pPr algn="l" rtl="0"/>
            <a:r>
              <a:rPr lang="en-US" dirty="0" smtClean="0"/>
              <a:t>Journalists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 we start from?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 Dire Needs presented by families lead to decision to start with rehabilitation</a:t>
            </a:r>
          </a:p>
          <a:p>
            <a:pPr algn="l" rtl="0"/>
            <a:r>
              <a:rPr lang="en-US" dirty="0" smtClean="0"/>
              <a:t>Collecting evidence of successes and failures abroad</a:t>
            </a:r>
          </a:p>
          <a:p>
            <a:pPr algn="l" rtl="0"/>
            <a:r>
              <a:rPr lang="en-US" dirty="0" smtClean="0"/>
              <a:t>Organizing conferences &amp; lectures ;meeting officials; composing and sending documents. </a:t>
            </a:r>
          </a:p>
          <a:p>
            <a:pPr algn="l" rtl="0"/>
            <a:r>
              <a:rPr lang="en-US" dirty="0" smtClean="0"/>
              <a:t>Adopting the motto of the essential therapeutic triangle : consumer--health-care provider- -family.</a:t>
            </a:r>
          </a:p>
          <a:p>
            <a:pPr algn="l" rtl="0"/>
            <a:r>
              <a:rPr lang="en-US" dirty="0" smtClean="0"/>
              <a:t>To achieve best results in rehab, families have to be involved in all steps from hospital to community :planning-implementing-monitoring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 </a:t>
            </a:r>
            <a:r>
              <a:rPr lang="en-US" sz="3600" dirty="0" smtClean="0"/>
              <a:t>From “</a:t>
            </a:r>
            <a:r>
              <a:rPr lang="en-US" sz="3600" dirty="0" err="1"/>
              <a:t>H</a:t>
            </a:r>
            <a:r>
              <a:rPr lang="en-US" sz="3600" dirty="0" err="1" smtClean="0"/>
              <a:t>eili</a:t>
            </a:r>
            <a:r>
              <a:rPr lang="en-US" sz="3600" dirty="0" smtClean="0"/>
              <a:t> Law” to the Law of Rehab (1997-2000)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MP Tamar </a:t>
            </a:r>
            <a:r>
              <a:rPr lang="en-US" dirty="0" err="1" smtClean="0"/>
              <a:t>Gozansky</a:t>
            </a:r>
            <a:r>
              <a:rPr lang="en-US" dirty="0"/>
              <a:t> </a:t>
            </a:r>
            <a:r>
              <a:rPr lang="en-US" dirty="0" smtClean="0"/>
              <a:t> [T.G.] passes a preliminary vote in the Knesset on a law entitled  “Hospitalization substitutes”(or </a:t>
            </a:r>
            <a:r>
              <a:rPr lang="en-US" dirty="0" err="1" smtClean="0"/>
              <a:t>Heili</a:t>
            </a:r>
            <a:r>
              <a:rPr lang="en-US" dirty="0" smtClean="0"/>
              <a:t> Law) that will provide versatile vocational/occupational options.</a:t>
            </a:r>
          </a:p>
          <a:p>
            <a:pPr algn="l" rtl="0"/>
            <a:r>
              <a:rPr lang="en-US" dirty="0" smtClean="0"/>
              <a:t>Intensive consultations of </a:t>
            </a:r>
            <a:r>
              <a:rPr lang="en-US" dirty="0" err="1" smtClean="0"/>
              <a:t>Ozma</a:t>
            </a:r>
            <a:r>
              <a:rPr lang="en-US" dirty="0" smtClean="0"/>
              <a:t> with T. G and MOH officials to develop a non-medically oriented rehab. law.</a:t>
            </a:r>
          </a:p>
          <a:p>
            <a:pPr algn="l" rtl="0"/>
            <a:r>
              <a:rPr lang="en-US" dirty="0" smtClean="0"/>
              <a:t>Is </a:t>
            </a:r>
            <a:r>
              <a:rPr lang="en-US" dirty="0" err="1" smtClean="0"/>
              <a:t>sectorial</a:t>
            </a:r>
            <a:r>
              <a:rPr lang="en-US" dirty="0" smtClean="0"/>
              <a:t> rehab. law desirable? We ascertain </a:t>
            </a:r>
          </a:p>
          <a:p>
            <a:pPr algn="l" rtl="0">
              <a:buNone/>
            </a:pPr>
            <a:r>
              <a:rPr lang="en-US" dirty="0" smtClean="0"/>
              <a:t>    that rights under the  “the law of Equal Rights for Persons with Disabilities 1998” will not be compromised (article 24 of the law of rehab. 2000)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>
            <a:normAutofit/>
          </a:bodyPr>
          <a:lstStyle/>
          <a:p>
            <a:pPr rtl="0"/>
            <a:r>
              <a:rPr lang="en-US" dirty="0" err="1" smtClean="0"/>
              <a:t>Ozma</a:t>
            </a:r>
            <a:r>
              <a:rPr lang="en-US" dirty="0" smtClean="0"/>
              <a:t> demands in the Law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In the Knesset Committee of  Labor, Welfare and Health (May 1998 onward) we demand:</a:t>
            </a:r>
          </a:p>
          <a:p>
            <a:pPr algn="l" rtl="0"/>
            <a:r>
              <a:rPr lang="en-US" dirty="0" smtClean="0"/>
              <a:t>Acknowledgement  that every mentally disabled person can be rehabilitated</a:t>
            </a:r>
          </a:p>
          <a:p>
            <a:pPr algn="l" rtl="0"/>
            <a:r>
              <a:rPr lang="en-US" dirty="0" smtClean="0"/>
              <a:t>Targeted rehab. budget separate  from the medical budget. Rehab. budget used solely in the community excluding hospital “Rehab departments”.</a:t>
            </a:r>
          </a:p>
          <a:p>
            <a:pPr algn="l" rtl="0"/>
            <a:r>
              <a:rPr lang="en-US" dirty="0" smtClean="0"/>
              <a:t>Families’ support is included in the Rehab. law and Representation of consumers and families in the Rehab. National Council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395536" y="1052736"/>
            <a:ext cx="81884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Debated in the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knesset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committee 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1998/9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Efforts to Shape the Law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Continued consultations mainly with “</a:t>
            </a:r>
            <a:r>
              <a:rPr lang="en-US" dirty="0" err="1" smtClean="0"/>
              <a:t>Bizchut“and</a:t>
            </a:r>
            <a:r>
              <a:rPr lang="en-US" dirty="0" smtClean="0"/>
              <a:t> T.G.</a:t>
            </a:r>
          </a:p>
          <a:p>
            <a:pPr algn="l" rtl="0"/>
            <a:r>
              <a:rPr lang="en-US" dirty="0" smtClean="0"/>
              <a:t>Scrutinizing the draft of the bill at all stages</a:t>
            </a:r>
          </a:p>
          <a:p>
            <a:pPr algn="l" rtl="0"/>
            <a:r>
              <a:rPr lang="en-US" dirty="0" smtClean="0"/>
              <a:t>Active participating in the debates in the Knesset</a:t>
            </a:r>
          </a:p>
          <a:p>
            <a:pPr algn="l" rtl="0"/>
            <a:r>
              <a:rPr lang="en-US" dirty="0" smtClean="0"/>
              <a:t>Insisting the wording of the law will ensure that the rehab will take place solely in the community</a:t>
            </a:r>
          </a:p>
          <a:p>
            <a:pPr algn="l" rtl="0"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Accomplishments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Allowing public disclosure of the  deliberations at the Council for Rehab</a:t>
            </a:r>
          </a:p>
          <a:p>
            <a:pPr algn="l" rtl="0"/>
            <a:r>
              <a:rPr lang="en-US" dirty="0" smtClean="0"/>
              <a:t>The right to apply for Rehab. package : even without having Soc. Sec. disability,  Also by representative of the consumer</a:t>
            </a:r>
          </a:p>
          <a:p>
            <a:pPr algn="l" rtl="0"/>
            <a:r>
              <a:rPr lang="en-US" dirty="0" smtClean="0"/>
              <a:t>Including specific reference to the Human Dignity and Freedom Law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430</TotalTime>
  <Words>676</Words>
  <Application>Microsoft Office PowerPoint</Application>
  <PresentationFormat>‫הצגה על המסך (4:3)</PresentationFormat>
  <Paragraphs>62</Paragraphs>
  <Slides>11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התלהבות</vt:lpstr>
      <vt:lpstr> Advocacy activity of Families and the Law of Rehabilitation</vt:lpstr>
      <vt:lpstr> Background </vt:lpstr>
      <vt:lpstr>How did Ozma get started</vt:lpstr>
      <vt:lpstr>  Sources of support and collaboration </vt:lpstr>
      <vt:lpstr>Where do we start from?</vt:lpstr>
      <vt:lpstr> From “Heili Law” to the Law of Rehab (1997-2000)</vt:lpstr>
      <vt:lpstr>Ozma demands in the Law </vt:lpstr>
      <vt:lpstr>Continued Efforts to Shape the Law</vt:lpstr>
      <vt:lpstr>Other Accomplishments</vt:lpstr>
      <vt:lpstr>The recent15 years</vt:lpstr>
      <vt:lpstr>Future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 activity of Families</dc:title>
  <dc:creator>user</dc:creator>
  <cp:lastModifiedBy>user</cp:lastModifiedBy>
  <cp:revision>180</cp:revision>
  <dcterms:created xsi:type="dcterms:W3CDTF">2016-03-19T16:15:24Z</dcterms:created>
  <dcterms:modified xsi:type="dcterms:W3CDTF">2016-04-26T08:29:56Z</dcterms:modified>
</cp:coreProperties>
</file>