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985000" cy="92837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7" d="100"/>
          <a:sy n="97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6456F-29FD-47FE-81C1-373377607F67}" type="datetimeFigureOut">
              <a:rPr lang="he-IL" smtClean="0"/>
              <a:pPr/>
              <a:t>א'/כסלו/תשע"ה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97509-DA53-4BAA-A494-E5236E12C4E3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0"/>
            <a:ext cx="8991600" cy="1829761"/>
          </a:xfrm>
        </p:spPr>
        <p:txBody>
          <a:bodyPr/>
          <a:lstStyle/>
          <a:p>
            <a:r>
              <a:rPr lang="he-IL" b="1" dirty="0" smtClean="0">
                <a:latin typeface="David" pitchFamily="34" charset="-79"/>
                <a:cs typeface="David" pitchFamily="34" charset="-79"/>
              </a:rPr>
              <a:t>מצגת למנהלת רפורמה 23.11.2014 	</a:t>
            </a:r>
            <a:endParaRPr lang="he-IL" b="1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657600"/>
            <a:ext cx="7772400" cy="1828800"/>
          </a:xfrm>
        </p:spPr>
        <p:txBody>
          <a:bodyPr>
            <a:normAutofit fontScale="92500" lnSpcReduction="10000"/>
          </a:bodyPr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חיוני-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הקמת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גוף בוררות*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מחייבת** </a:t>
            </a:r>
            <a:r>
              <a:rPr lang="he-IL" dirty="0" smtClean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שיכריע בויכוחים בין הממשלה, הקופות והצרכנים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על מימוש הרפורמה בשטח, על פירושים להסכם 2012 בין הממשלה לקופ"ח ועדכונים נדרשים.  </a:t>
            </a:r>
            <a:endParaRPr lang="he-IL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4" name="Picture 3" descr="ozma 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2300" y="457200"/>
            <a:ext cx="2476500" cy="14110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715000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*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ושיתוף נציגי הממשלה, קופ"ח, מתמודדים ומשפחות (כמו במנהלת) ובראשות שופט</a:t>
            </a:r>
          </a:p>
          <a:p>
            <a:pPr marL="225425" indent="-225425"/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**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לא יחסום אבל יפחית במידה וניכרת הזדקקות כבדה לערכאות משפטיות כפי שהייתה ב-20 שנה עקב     העמימות באחריות לשירותי בריאות הנפש בחוק הביטוח הבריאות הממלכתי- 1994 </a:t>
            </a:r>
            <a:endParaRPr lang="he-IL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(1) חולי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נפש במשבר- לחדר מעצר או לבית חולים? </a:t>
            </a:r>
            <a:endParaRPr lang="he-IL" b="1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648200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he-IL" b="1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בשנים 2002-2011 מספר הוראות אשפוז כפוי עלה ב-12% ל-4,624 וצו אשפוז פלילי עלה ב-86% מ-929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ל-1,726- שישה כל יום!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(שנתון סטטיסטי 2012, אגף בריאות הנפש).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זה נובע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מחסימת המסלול  האזרחי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והכוונת פניות המשפחות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לפלילי. </a:t>
            </a:r>
            <a:endParaRPr lang="he-IL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  <a:p>
            <a:pPr marL="514350" indent="-514350">
              <a:buNone/>
            </a:pPr>
            <a:r>
              <a:rPr lang="he-IL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u="sng" dirty="0" smtClean="0">
                <a:latin typeface="David" pitchFamily="34" charset="-79"/>
                <a:cs typeface="David" pitchFamily="34" charset="-79"/>
              </a:rPr>
              <a:t>לדוגמא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:</a:t>
            </a:r>
            <a:r>
              <a:rPr lang="en-US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לפניית המשפחה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למחוזי נדרשת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תמיכת גורם מקצועי אבל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רופא/עו"ס מהמרפאה לא מוכן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להגיע לביקור בית. 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marL="514350" indent="-514350">
              <a:buNone/>
            </a:pPr>
            <a:r>
              <a:rPr lang="he-IL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חיוני שיהיו נהלים מחייבים להיפוך המגמה (מסמכים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נשלחו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)</a:t>
            </a:r>
            <a:endParaRPr lang="he-IL" b="1" dirty="0" smtClean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(2)</a:t>
            </a:r>
            <a:r>
              <a:rPr lang="en-US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טיפול אשפוזי ללא מלונאות</a:t>
            </a:r>
            <a:endParaRPr lang="he-IL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85000" lnSpcReduction="20000"/>
          </a:bodyPr>
          <a:lstStyle/>
          <a:p>
            <a:pPr marL="514350" indent="-514350"/>
            <a:r>
              <a:rPr lang="he-IL" dirty="0" smtClean="0">
                <a:latin typeface="David" pitchFamily="34" charset="-79"/>
                <a:cs typeface="David" pitchFamily="34" charset="-79"/>
              </a:rPr>
              <a:t>נדרש תגבור מסיבי למסגרות טיפול יום אינטנסיבי (</a:t>
            </a:r>
            <a:r>
              <a:rPr lang="en-US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Half-way in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) תמונת הראי של אשפוז יום (</a:t>
            </a:r>
            <a:r>
              <a:rPr lang="en-US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Half-way </a:t>
            </a:r>
            <a:r>
              <a:rPr lang="en-US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out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- גם אותו לתגבר) וכן אשפוז בית, סוטרייה, ועוד חלופות לאשפוז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פסיכיאטרי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מלא בבי"ח. 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marL="514350" indent="-514350"/>
            <a:r>
              <a:rPr lang="he-IL" dirty="0" smtClean="0">
                <a:latin typeface="David" pitchFamily="34" charset="-79"/>
                <a:cs typeface="David" pitchFamily="34" charset="-79"/>
              </a:rPr>
              <a:t>ועם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תמריצים והסדרי תשלום הולמים,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הכל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יכלל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תחת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אשפוז (נדרש איפוא תיקון לטיוטת חוזר המנכ"ל מ-16.11)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 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marL="514350" indent="-514350"/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היכן?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טיפול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יום אינטנסיבי-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במחלקות יום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של בתי חולים כלליים, במסגרות בקהילה בכל הערים הגדולות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בשיתוף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של כמה קופות חולים ושל המשרד (שמפעיל את רוב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האשפוז)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ובשיתוף סגל האשפוז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 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marL="514350" indent="-514350">
              <a:buNone/>
            </a:pP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	האפקט-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הורדת עומס (תפוסה) של המחלקות מתחת ל-90% יביא לשיפור בטיפול ובמלונאות ויאפשר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חופש בחירת מוסד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או צורת האשפוז (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עם/בלי מלונאות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). </a:t>
            </a:r>
          </a:p>
          <a:p>
            <a:pPr marL="514350" indent="-514350">
              <a:buNone/>
            </a:pPr>
            <a:r>
              <a:rPr lang="he-IL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היעד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-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כמה אלפים מתוך כ-20,000 אשפוזים בשנה. </a:t>
            </a:r>
          </a:p>
          <a:p>
            <a:pPr marL="514350" indent="-514350">
              <a:buNone/>
            </a:pPr>
            <a:r>
              <a:rPr lang="he-IL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הערכה-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מעבר לאשפוז יום, עוד 500-700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עמדות טיפול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אשפוזי.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marL="514350" indent="-514350">
              <a:buNone/>
            </a:pPr>
            <a:r>
              <a:rPr lang="he-IL" dirty="0">
                <a:latin typeface="David" pitchFamily="34" charset="-79"/>
                <a:cs typeface="David" pitchFamily="34" charset="-79"/>
              </a:rPr>
              <a:t>	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ההמלצה ניתנה גם על ידי המועצה הלאומית לבריאות הנפש בנוב' 2014.   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325562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(3) תקצוב ותקנים לשירותי מית"ל</a:t>
            </a:r>
            <a:b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200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(ייעוץ ותמיכה למשפחות במערך הרפואי)</a:t>
            </a:r>
            <a:endParaRPr lang="he-IL" b="1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נחיצות ויעילות השירותים הוכחו בניסיון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ממושך בחו"ל ובארץ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(באר שבע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)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*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ו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אושרו בכל הפורמים. הנהלים בהכנה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 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סגל מקצועי (סיעוד ועו"סים)</a:t>
            </a:r>
            <a:r>
              <a:rPr lang="en-US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מתגבש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ומודרך.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נחוצה תקינה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והגדרות שירות ברורות </a:t>
            </a:r>
          </a:p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	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הערה לחוזר מנכ"ל: התקצוב לשירותים למשפחות יופיע בנפרד ולא כלול בשירותים לפציינטים,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גם באשפוז וגם במערך האמבולטורי. 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הערכה תקציבית באשפוז- פחות מ-0.5% מהתקציב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</a:t>
            </a:r>
          </a:p>
          <a:p>
            <a:pPr>
              <a:buNone/>
            </a:pPr>
            <a:endParaRPr lang="he-IL" sz="24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b="1" dirty="0" smtClean="0">
                <a:latin typeface="David" pitchFamily="34" charset="-79"/>
                <a:cs typeface="David" pitchFamily="34" charset="-79"/>
              </a:rPr>
              <a:t>*</a:t>
            </a:r>
            <a:r>
              <a:rPr lang="he-IL" sz="2800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חוליה </a:t>
            </a:r>
            <a:r>
              <a:rPr lang="he-IL" sz="2800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חיונית במשולש הטיפולי: מתמודדים-משפחות- סגל מקצועי. </a:t>
            </a:r>
            <a:r>
              <a:rPr lang="he-IL" sz="2800" dirty="0" smtClean="0">
                <a:latin typeface="David" pitchFamily="34" charset="-79"/>
                <a:cs typeface="David" pitchFamily="34" charset="-79"/>
              </a:rPr>
              <a:t> 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(4)</a:t>
            </a:r>
            <a:r>
              <a:rPr lang="en-US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הסדרי תשלום- חלוקת קצבאות בט"ל</a:t>
            </a:r>
            <a:endParaRPr lang="he-IL" b="1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בט"ל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מעביר לבתי החולים 80% מקצבת הנכות של מאושפזים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ממושכים,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עוולה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שפוגעת בהם ובמשפחות ומקשה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מאוד על אפשרות השחרור מאשפוז. </a:t>
            </a:r>
          </a:p>
          <a:p>
            <a:pPr>
              <a:buNone/>
            </a:pPr>
            <a:r>
              <a:rPr lang="he-IL" u="sng" dirty="0" smtClean="0">
                <a:latin typeface="David" pitchFamily="34" charset="-79"/>
                <a:cs typeface="David" pitchFamily="34" charset="-79"/>
              </a:rPr>
              <a:t>הצעה </a:t>
            </a:r>
            <a:r>
              <a:rPr lang="he-IL" u="sng" dirty="0" smtClean="0">
                <a:latin typeface="David" pitchFamily="34" charset="-79"/>
                <a:cs typeface="David" pitchFamily="34" charset="-79"/>
              </a:rPr>
              <a:t>חליפית</a:t>
            </a:r>
            <a:r>
              <a:rPr lang="he-IL" b="1" u="sng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*</a:t>
            </a:r>
            <a:r>
              <a:rPr lang="he-IL" u="sng" dirty="0" smtClean="0">
                <a:latin typeface="David" pitchFamily="34" charset="-79"/>
                <a:cs typeface="David" pitchFamily="34" charset="-79"/>
              </a:rPr>
              <a:t>-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40% יישמר כקרן לקראת השחרור, 40% ישמש את בית החולים כתקציב לשיפור חוויית המטופל והסגל (כגון חדרי כושר עם הדרכה וכו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'..).</a:t>
            </a:r>
          </a:p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לא דורש תיקון חקיקה אלא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חוזר מנכ"ל או נוהל של אגף ברה"נ.</a:t>
            </a:r>
          </a:p>
          <a:p>
            <a:pPr>
              <a:buNone/>
            </a:pPr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הערכה-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לבי"ח עם 100 מיטות ממושכות תקצוב בט"ל כ-2 מיליון ש"ח בשנה אחרי קיזוז החזרי חופשות למאושפזים. </a:t>
            </a:r>
          </a:p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מזה יופקד מיליון לקרן השחרור ומיליון לשיפור חוויית המטופל והסגל. </a:t>
            </a:r>
          </a:p>
          <a:p>
            <a:pPr>
              <a:buNone/>
            </a:pPr>
            <a:endParaRPr lang="he-IL" sz="21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sz="2800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*</a:t>
            </a:r>
            <a:r>
              <a:rPr lang="he-IL" sz="2800" dirty="0" smtClean="0">
                <a:latin typeface="David" pitchFamily="34" charset="-79"/>
                <a:cs typeface="David" pitchFamily="34" charset="-79"/>
              </a:rPr>
              <a:t>המשרד קבע כי ב</a:t>
            </a:r>
            <a:r>
              <a:rPr lang="he-IL" sz="2800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שיקום</a:t>
            </a:r>
            <a:r>
              <a:rPr lang="he-IL" sz="2800" dirty="0" smtClean="0">
                <a:latin typeface="David" pitchFamily="34" charset="-79"/>
                <a:cs typeface="David" pitchFamily="34" charset="-79"/>
              </a:rPr>
              <a:t> דיירי הוסטלים משלמים רק כ</a:t>
            </a:r>
            <a:r>
              <a:rPr lang="he-IL" sz="2800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מחצית</a:t>
            </a:r>
            <a:r>
              <a:rPr lang="he-IL" sz="2800" dirty="0" smtClean="0">
                <a:latin typeface="David" pitchFamily="34" charset="-79"/>
                <a:cs typeface="David" pitchFamily="34" charset="-79"/>
              </a:rPr>
              <a:t> הקצבה עבור דיור ותזונה ברמה גבוהה יותר מבתי החולים.</a:t>
            </a:r>
            <a:endParaRPr lang="he-IL" sz="2800" dirty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(5) נושאים נוספים</a:t>
            </a:r>
            <a:endParaRPr lang="he-IL" b="1" dirty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>
            <a:normAutofit fontScale="77500" lnSpcReduction="20000"/>
          </a:bodyPr>
          <a:lstStyle/>
          <a:p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שקיפות תקציבית ותפקודית של כל המסגרות הרפואיות והשיקומיות, חיוב לפרסם אותם באינטרנט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(כולל מסגרות של יזמים פרטיים ועמותות)</a:t>
            </a:r>
          </a:p>
          <a:p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הסדרה יעילה של </a:t>
            </a:r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נוהלי פניות ותלונות של הצרכנים על שירותי הממשלה וקופות החולים ודרכי הטיפול בהם. 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זרימת המידע הגנרי על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זכויות החולים והמשפחות, על מסגרות ושירותים של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הממשלה ושל קופות החולים- מי אחראי לתוכן ומי אחראי לאספקת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המידע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בכל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הערוצים. </a:t>
            </a: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מתן מעמד למשפחות ובמיוחד שיתופם במידע פרטני על מצב החולה, השפעת תרופות ותופעת לוואי, הסיכונים לאובדנות, פסיכוזות ואלימות. 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נהלים מחייבים על רציפות הטיפולים בין רמות רפואיות לחולים הכרוניים וכן ממשקים לשיקום. 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הנהגת מדדי איכות יעילים באשפוז ובמרפאות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</a:t>
            </a:r>
          </a:p>
          <a:p>
            <a:r>
              <a:rPr lang="he-IL" dirty="0" smtClean="0">
                <a:solidFill>
                  <a:srgbClr val="C00000"/>
                </a:solidFill>
                <a:latin typeface="David" pitchFamily="34" charset="-79"/>
                <a:cs typeface="David" pitchFamily="34" charset="-79"/>
              </a:rPr>
              <a:t>מכסות המנוי שמופיעות בחוזר המנכ"ל הן רק להסדרי התשלום ולא מהוות חסם על מספר הטיפולים בשנה או שנתיים.</a:t>
            </a:r>
            <a:endParaRPr lang="he-IL" dirty="0" smtClean="0">
              <a:solidFill>
                <a:srgbClr val="C00000"/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476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מצגת למנהלת רפורמה 23.11.2014  </vt:lpstr>
      <vt:lpstr>(1) חולי נפש במשבר- לחדר מעצר או לבית חולים? </vt:lpstr>
      <vt:lpstr>(2)  טיפול אשפוזי ללא מלונאות</vt:lpstr>
      <vt:lpstr>(3) תקצוב ותקנים לשירותי מית"ל (ייעוץ ותמיכה למשפחות במערך הרפואי)</vt:lpstr>
      <vt:lpstr>(4) הסדרי תשלום- חלוקת קצבאות בט"ל</vt:lpstr>
      <vt:lpstr>(5) נושאים נוספים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למנהלת רפורמה 23.11.2014</dc:title>
  <dc:creator>fis239</dc:creator>
  <cp:lastModifiedBy>fis239</cp:lastModifiedBy>
  <cp:revision>73</cp:revision>
  <dcterms:created xsi:type="dcterms:W3CDTF">2014-11-20T09:34:04Z</dcterms:created>
  <dcterms:modified xsi:type="dcterms:W3CDTF">2014-11-23T07:54:47Z</dcterms:modified>
</cp:coreProperties>
</file>